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handoutMasterIdLst>
    <p:handoutMasterId r:id="rId39"/>
  </p:handoutMasterIdLst>
  <p:sldIdLst>
    <p:sldId id="295" r:id="rId2"/>
    <p:sldId id="296" r:id="rId3"/>
    <p:sldId id="301" r:id="rId4"/>
    <p:sldId id="555" r:id="rId5"/>
    <p:sldId id="592" r:id="rId6"/>
    <p:sldId id="590" r:id="rId7"/>
    <p:sldId id="591" r:id="rId8"/>
    <p:sldId id="556" r:id="rId9"/>
    <p:sldId id="586" r:id="rId10"/>
    <p:sldId id="584" r:id="rId11"/>
    <p:sldId id="563" r:id="rId12"/>
    <p:sldId id="572" r:id="rId13"/>
    <p:sldId id="573" r:id="rId14"/>
    <p:sldId id="574" r:id="rId15"/>
    <p:sldId id="587" r:id="rId16"/>
    <p:sldId id="588" r:id="rId17"/>
    <p:sldId id="589" r:id="rId18"/>
    <p:sldId id="577" r:id="rId19"/>
    <p:sldId id="578" r:id="rId20"/>
    <p:sldId id="579" r:id="rId21"/>
    <p:sldId id="585" r:id="rId22"/>
    <p:sldId id="575" r:id="rId23"/>
    <p:sldId id="576" r:id="rId24"/>
    <p:sldId id="580" r:id="rId25"/>
    <p:sldId id="581" r:id="rId26"/>
    <p:sldId id="582" r:id="rId27"/>
    <p:sldId id="583" r:id="rId28"/>
    <p:sldId id="559" r:id="rId29"/>
    <p:sldId id="567" r:id="rId30"/>
    <p:sldId id="593" r:id="rId31"/>
    <p:sldId id="594" r:id="rId32"/>
    <p:sldId id="595" r:id="rId33"/>
    <p:sldId id="596" r:id="rId34"/>
    <p:sldId id="597" r:id="rId35"/>
    <p:sldId id="598" r:id="rId36"/>
    <p:sldId id="303" r:id="rId37"/>
  </p:sldIdLst>
  <p:sldSz cx="12192000" cy="6858000"/>
  <p:notesSz cx="9947275" cy="6858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2" userDrawn="1">
          <p15:clr>
            <a:srgbClr val="A4A3A4"/>
          </p15:clr>
        </p15:guide>
        <p15:guide id="2" pos="2094" userDrawn="1">
          <p15:clr>
            <a:srgbClr val="A4A3A4"/>
          </p15:clr>
        </p15:guide>
        <p15:guide id="3" pos="5768" userDrawn="1">
          <p15:clr>
            <a:srgbClr val="A4A3A4"/>
          </p15:clr>
        </p15:guide>
        <p15:guide id="4" pos="1028" userDrawn="1">
          <p15:clr>
            <a:srgbClr val="A4A3A4"/>
          </p15:clr>
        </p15:guide>
        <p15:guide id="5" pos="438" userDrawn="1">
          <p15:clr>
            <a:srgbClr val="A4A3A4"/>
          </p15:clr>
        </p15:guide>
        <p15:guide id="6" orient="horz" pos="572" userDrawn="1">
          <p15:clr>
            <a:srgbClr val="A4A3A4"/>
          </p15:clr>
        </p15:guide>
        <p15:guide id="7" orient="horz" pos="981" userDrawn="1">
          <p15:clr>
            <a:srgbClr val="A4A3A4"/>
          </p15:clr>
        </p15:guide>
        <p15:guide id="8" orient="horz" pos="3861" userDrawn="1">
          <p15:clr>
            <a:srgbClr val="A4A3A4"/>
          </p15:clr>
        </p15:guide>
        <p15:guide id="9" pos="724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李秦岭" initials="LQL" lastIdx="1" clrIdx="0">
    <p:extLst>
      <p:ext uri="{19B8F6BF-5375-455C-9EA6-DF929625EA0E}">
        <p15:presenceInfo xmlns:p15="http://schemas.microsoft.com/office/powerpoint/2012/main" userId="李秦岭"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2700"/>
    <a:srgbClr val="B15535"/>
    <a:srgbClr val="640000"/>
    <a:srgbClr val="996633"/>
    <a:srgbClr val="CC0000"/>
    <a:srgbClr val="003300"/>
    <a:srgbClr val="C55E5B"/>
    <a:srgbClr val="FCD8FC"/>
    <a:srgbClr val="F5CBF0"/>
    <a:srgbClr val="F5A6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浅色样式 3 - 强调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14" autoAdjust="0"/>
    <p:restoredTop sz="80721" autoAdjust="0"/>
  </p:normalViewPr>
  <p:slideViewPr>
    <p:cSldViewPr snapToGrid="0" showGuides="1">
      <p:cViewPr>
        <p:scale>
          <a:sx n="70" d="100"/>
          <a:sy n="70" d="100"/>
        </p:scale>
        <p:origin x="624" y="39"/>
      </p:cViewPr>
      <p:guideLst>
        <p:guide orient="horz" pos="3362"/>
        <p:guide pos="2094"/>
        <p:guide pos="5768"/>
        <p:guide pos="1028"/>
        <p:guide pos="438"/>
        <p:guide orient="horz" pos="572"/>
        <p:guide orient="horz" pos="981"/>
        <p:guide orient="horz" pos="3861"/>
        <p:guide pos="7242"/>
      </p:guideLst>
    </p:cSldViewPr>
  </p:slideViewPr>
  <p:notesTextViewPr>
    <p:cViewPr>
      <p:scale>
        <a:sx n="3" d="2"/>
        <a:sy n="3" d="2"/>
      </p:scale>
      <p:origin x="0" y="0"/>
    </p:cViewPr>
  </p:notesTextViewPr>
  <p:sorterViewPr>
    <p:cViewPr varScale="1">
      <p:scale>
        <a:sx n="1" d="1"/>
        <a:sy n="1" d="1"/>
      </p:scale>
      <p:origin x="0" y="-15288"/>
    </p:cViewPr>
  </p:sorterViewPr>
  <p:notesViewPr>
    <p:cSldViewPr snapToGrid="0" showGuides="1">
      <p:cViewPr varScale="1">
        <p:scale>
          <a:sx n="55" d="100"/>
          <a:sy n="55" d="100"/>
        </p:scale>
        <p:origin x="181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顾晓波" userId="cd9cf172-4159-47d3-9ea5-7612aa4ee4fe" providerId="ADAL" clId="{4287AFCD-CF2A-419E-88F7-7814062C6CC7}"/>
    <pc:docChg chg="undo custSel addSld delSld modSld modMainMaster">
      <pc:chgData name="顾晓波" userId="cd9cf172-4159-47d3-9ea5-7612aa4ee4fe" providerId="ADAL" clId="{4287AFCD-CF2A-419E-88F7-7814062C6CC7}" dt="2019-04-08T09:49:10.389" v="105"/>
      <pc:docMkLst>
        <pc:docMk/>
      </pc:docMkLst>
      <pc:sldChg chg="modSp">
        <pc:chgData name="顾晓波" userId="cd9cf172-4159-47d3-9ea5-7612aa4ee4fe" providerId="ADAL" clId="{4287AFCD-CF2A-419E-88F7-7814062C6CC7}" dt="2019-04-08T07:49:03.755" v="2" actId="20577"/>
        <pc:sldMkLst>
          <pc:docMk/>
          <pc:sldMk cId="217585358" sldId="295"/>
        </pc:sldMkLst>
        <pc:spChg chg="mod">
          <ac:chgData name="顾晓波" userId="cd9cf172-4159-47d3-9ea5-7612aa4ee4fe" providerId="ADAL" clId="{4287AFCD-CF2A-419E-88F7-7814062C6CC7}" dt="2019-04-08T07:49:03.755" v="2" actId="20577"/>
          <ac:spMkLst>
            <pc:docMk/>
            <pc:sldMk cId="217585358" sldId="295"/>
            <ac:spMk id="2" creationId="{00000000-0000-0000-0000-000000000000}"/>
          </ac:spMkLst>
        </pc:spChg>
      </pc:sldChg>
      <pc:sldChg chg="modSp">
        <pc:chgData name="顾晓波" userId="cd9cf172-4159-47d3-9ea5-7612aa4ee4fe" providerId="ADAL" clId="{4287AFCD-CF2A-419E-88F7-7814062C6CC7}" dt="2019-04-08T08:04:08.873" v="56"/>
        <pc:sldMkLst>
          <pc:docMk/>
          <pc:sldMk cId="374520090" sldId="296"/>
        </pc:sldMkLst>
        <pc:spChg chg="mod">
          <ac:chgData name="顾晓波" userId="cd9cf172-4159-47d3-9ea5-7612aa4ee4fe" providerId="ADAL" clId="{4287AFCD-CF2A-419E-88F7-7814062C6CC7}" dt="2019-04-08T07:50:18.280" v="5" actId="14100"/>
          <ac:spMkLst>
            <pc:docMk/>
            <pc:sldMk cId="374520090" sldId="296"/>
            <ac:spMk id="30" creationId="{2D635598-3378-4A31-A6E9-F31AD923953B}"/>
          </ac:spMkLst>
        </pc:spChg>
        <pc:spChg chg="mod">
          <ac:chgData name="顾晓波" userId="cd9cf172-4159-47d3-9ea5-7612aa4ee4fe" providerId="ADAL" clId="{4287AFCD-CF2A-419E-88F7-7814062C6CC7}" dt="2019-04-08T08:03:58.552" v="50"/>
          <ac:spMkLst>
            <pc:docMk/>
            <pc:sldMk cId="374520090" sldId="296"/>
            <ac:spMk id="31" creationId="{1130093C-7266-4469-8B6C-1C0E2477C50C}"/>
          </ac:spMkLst>
        </pc:spChg>
        <pc:spChg chg="mod">
          <ac:chgData name="顾晓波" userId="cd9cf172-4159-47d3-9ea5-7612aa4ee4fe" providerId="ADAL" clId="{4287AFCD-CF2A-419E-88F7-7814062C6CC7}" dt="2019-04-08T07:50:31.287" v="6"/>
          <ac:spMkLst>
            <pc:docMk/>
            <pc:sldMk cId="374520090" sldId="296"/>
            <ac:spMk id="34" creationId="{2D635598-3378-4A31-A6E9-F31AD923953B}"/>
          </ac:spMkLst>
        </pc:spChg>
        <pc:spChg chg="mod">
          <ac:chgData name="顾晓波" userId="cd9cf172-4159-47d3-9ea5-7612aa4ee4fe" providerId="ADAL" clId="{4287AFCD-CF2A-419E-88F7-7814062C6CC7}" dt="2019-04-08T08:04:03.680" v="53"/>
          <ac:spMkLst>
            <pc:docMk/>
            <pc:sldMk cId="374520090" sldId="296"/>
            <ac:spMk id="35" creationId="{1130093C-7266-4469-8B6C-1C0E2477C50C}"/>
          </ac:spMkLst>
        </pc:spChg>
        <pc:spChg chg="mod">
          <ac:chgData name="顾晓波" userId="cd9cf172-4159-47d3-9ea5-7612aa4ee4fe" providerId="ADAL" clId="{4287AFCD-CF2A-419E-88F7-7814062C6CC7}" dt="2019-04-08T07:50:44.879" v="7"/>
          <ac:spMkLst>
            <pc:docMk/>
            <pc:sldMk cId="374520090" sldId="296"/>
            <ac:spMk id="38" creationId="{2D635598-3378-4A31-A6E9-F31AD923953B}"/>
          </ac:spMkLst>
        </pc:spChg>
        <pc:spChg chg="mod">
          <ac:chgData name="顾晓波" userId="cd9cf172-4159-47d3-9ea5-7612aa4ee4fe" providerId="ADAL" clId="{4287AFCD-CF2A-419E-88F7-7814062C6CC7}" dt="2019-04-08T08:04:08.873" v="56"/>
          <ac:spMkLst>
            <pc:docMk/>
            <pc:sldMk cId="374520090" sldId="296"/>
            <ac:spMk id="39" creationId="{1130093C-7266-4469-8B6C-1C0E2477C50C}"/>
          </ac:spMkLst>
        </pc:spChg>
        <pc:grpChg chg="mod">
          <ac:chgData name="顾晓波" userId="cd9cf172-4159-47d3-9ea5-7612aa4ee4fe" providerId="ADAL" clId="{4287AFCD-CF2A-419E-88F7-7814062C6CC7}" dt="2019-04-08T07:50:15.188" v="4"/>
          <ac:grpSpMkLst>
            <pc:docMk/>
            <pc:sldMk cId="374520090" sldId="296"/>
            <ac:grpSpMk id="28" creationId="{00000000-0000-0000-0000-000000000000}"/>
          </ac:grpSpMkLst>
        </pc:grpChg>
      </pc:sldChg>
      <pc:sldChg chg="modSp">
        <pc:chgData name="顾晓波" userId="cd9cf172-4159-47d3-9ea5-7612aa4ee4fe" providerId="ADAL" clId="{4287AFCD-CF2A-419E-88F7-7814062C6CC7}" dt="2019-04-08T07:51:11.820" v="10" actId="14100"/>
        <pc:sldMkLst>
          <pc:docMk/>
          <pc:sldMk cId="2901864125" sldId="301"/>
        </pc:sldMkLst>
        <pc:spChg chg="mod">
          <ac:chgData name="顾晓波" userId="cd9cf172-4159-47d3-9ea5-7612aa4ee4fe" providerId="ADAL" clId="{4287AFCD-CF2A-419E-88F7-7814062C6CC7}" dt="2019-04-08T07:51:11.820" v="10" actId="14100"/>
          <ac:spMkLst>
            <pc:docMk/>
            <pc:sldMk cId="2901864125" sldId="301"/>
            <ac:spMk id="2" creationId="{F667868D-0919-405D-8661-71B5151E6B7E}"/>
          </ac:spMkLst>
        </pc:spChg>
      </pc:sldChg>
      <pc:sldChg chg="delSp modSp">
        <pc:chgData name="顾晓波" userId="cd9cf172-4159-47d3-9ea5-7612aa4ee4fe" providerId="ADAL" clId="{4287AFCD-CF2A-419E-88F7-7814062C6CC7}" dt="2019-04-08T09:49:10.389" v="105"/>
        <pc:sldMkLst>
          <pc:docMk/>
          <pc:sldMk cId="1490522648" sldId="548"/>
        </pc:sldMkLst>
        <pc:spChg chg="del mod">
          <ac:chgData name="顾晓波" userId="cd9cf172-4159-47d3-9ea5-7612aa4ee4fe" providerId="ADAL" clId="{4287AFCD-CF2A-419E-88F7-7814062C6CC7}" dt="2019-04-08T09:49:10.389" v="105"/>
          <ac:spMkLst>
            <pc:docMk/>
            <pc:sldMk cId="1490522648" sldId="548"/>
            <ac:spMk id="5" creationId="{00000000-0000-0000-0000-000000000000}"/>
          </ac:spMkLst>
        </pc:spChg>
      </pc:sldChg>
      <pc:sldChg chg="del">
        <pc:chgData name="顾晓波" userId="cd9cf172-4159-47d3-9ea5-7612aa4ee4fe" providerId="ADAL" clId="{4287AFCD-CF2A-419E-88F7-7814062C6CC7}" dt="2019-04-08T07:49:55.840" v="3" actId="2696"/>
        <pc:sldMkLst>
          <pc:docMk/>
          <pc:sldMk cId="4016284021" sldId="554"/>
        </pc:sldMkLst>
      </pc:sldChg>
      <pc:sldChg chg="addSp delSp modSp">
        <pc:chgData name="顾晓波" userId="cd9cf172-4159-47d3-9ea5-7612aa4ee4fe" providerId="ADAL" clId="{4287AFCD-CF2A-419E-88F7-7814062C6CC7}" dt="2019-04-08T09:12:48.906" v="77" actId="14734"/>
        <pc:sldMkLst>
          <pc:docMk/>
          <pc:sldMk cId="3284502608" sldId="555"/>
        </pc:sldMkLst>
        <pc:spChg chg="add mod">
          <ac:chgData name="顾晓波" userId="cd9cf172-4159-47d3-9ea5-7612aa4ee4fe" providerId="ADAL" clId="{4287AFCD-CF2A-419E-88F7-7814062C6CC7}" dt="2019-04-08T08:06:16.530" v="57"/>
          <ac:spMkLst>
            <pc:docMk/>
            <pc:sldMk cId="3284502608" sldId="555"/>
            <ac:spMk id="2" creationId="{97E56858-DD73-471D-9C83-45F8B0CC2230}"/>
          </ac:spMkLst>
        </pc:spChg>
        <pc:spChg chg="mod">
          <ac:chgData name="顾晓波" userId="cd9cf172-4159-47d3-9ea5-7612aa4ee4fe" providerId="ADAL" clId="{4287AFCD-CF2A-419E-88F7-7814062C6CC7}" dt="2019-04-08T07:51:27.645" v="12"/>
          <ac:spMkLst>
            <pc:docMk/>
            <pc:sldMk cId="3284502608" sldId="555"/>
            <ac:spMk id="3" creationId="{CB85C101-D70B-49D8-87DD-8B6F45FD9D3F}"/>
          </ac:spMkLst>
        </pc:spChg>
        <pc:spChg chg="del mod">
          <ac:chgData name="顾晓波" userId="cd9cf172-4159-47d3-9ea5-7612aa4ee4fe" providerId="ADAL" clId="{4287AFCD-CF2A-419E-88F7-7814062C6CC7}" dt="2019-04-08T08:06:16.530" v="57"/>
          <ac:spMkLst>
            <pc:docMk/>
            <pc:sldMk cId="3284502608" sldId="555"/>
            <ac:spMk id="4" creationId="{2EB7D4B2-55C6-4A26-92B6-847B3080D560}"/>
          </ac:spMkLst>
        </pc:spChg>
        <pc:graphicFrameChg chg="add del mod modGraphic">
          <ac:chgData name="顾晓波" userId="cd9cf172-4159-47d3-9ea5-7612aa4ee4fe" providerId="ADAL" clId="{4287AFCD-CF2A-419E-88F7-7814062C6CC7}" dt="2019-04-08T09:11:06.412" v="67" actId="478"/>
          <ac:graphicFrameMkLst>
            <pc:docMk/>
            <pc:sldMk cId="3284502608" sldId="555"/>
            <ac:graphicFrameMk id="5" creationId="{406C4A9C-3678-4B51-ABFF-0E7F0E98565D}"/>
          </ac:graphicFrameMkLst>
        </pc:graphicFrameChg>
        <pc:graphicFrameChg chg="add mod modGraphic">
          <ac:chgData name="顾晓波" userId="cd9cf172-4159-47d3-9ea5-7612aa4ee4fe" providerId="ADAL" clId="{4287AFCD-CF2A-419E-88F7-7814062C6CC7}" dt="2019-04-08T09:12:48.906" v="77" actId="14734"/>
          <ac:graphicFrameMkLst>
            <pc:docMk/>
            <pc:sldMk cId="3284502608" sldId="555"/>
            <ac:graphicFrameMk id="6" creationId="{D1DC883A-8D40-4E15-9D39-E8DDFC773EEA}"/>
          </ac:graphicFrameMkLst>
        </pc:graphicFrameChg>
      </pc:sldChg>
      <pc:sldChg chg="modSp">
        <pc:chgData name="顾晓波" userId="cd9cf172-4159-47d3-9ea5-7612aa4ee4fe" providerId="ADAL" clId="{4287AFCD-CF2A-419E-88F7-7814062C6CC7}" dt="2019-04-08T07:51:58.170" v="16" actId="20577"/>
        <pc:sldMkLst>
          <pc:docMk/>
          <pc:sldMk cId="260004304" sldId="556"/>
        </pc:sldMkLst>
        <pc:spChg chg="mod">
          <ac:chgData name="顾晓波" userId="cd9cf172-4159-47d3-9ea5-7612aa4ee4fe" providerId="ADAL" clId="{4287AFCD-CF2A-419E-88F7-7814062C6CC7}" dt="2019-04-08T07:51:58.170" v="16" actId="20577"/>
          <ac:spMkLst>
            <pc:docMk/>
            <pc:sldMk cId="260004304" sldId="556"/>
            <ac:spMk id="4" creationId="{FB3454CC-2D0D-4D06-8F70-C17BDC9CDD80}"/>
          </ac:spMkLst>
        </pc:spChg>
      </pc:sldChg>
      <pc:sldChg chg="del">
        <pc:chgData name="顾晓波" userId="cd9cf172-4159-47d3-9ea5-7612aa4ee4fe" providerId="ADAL" clId="{4287AFCD-CF2A-419E-88F7-7814062C6CC7}" dt="2019-04-08T07:51:35.959" v="13" actId="2696"/>
        <pc:sldMkLst>
          <pc:docMk/>
          <pc:sldMk cId="97491739" sldId="557"/>
        </pc:sldMkLst>
      </pc:sldChg>
      <pc:sldChg chg="del">
        <pc:chgData name="顾晓波" userId="cd9cf172-4159-47d3-9ea5-7612aa4ee4fe" providerId="ADAL" clId="{4287AFCD-CF2A-419E-88F7-7814062C6CC7}" dt="2019-04-08T07:51:35.965" v="14" actId="2696"/>
        <pc:sldMkLst>
          <pc:docMk/>
          <pc:sldMk cId="740400195" sldId="558"/>
        </pc:sldMkLst>
      </pc:sldChg>
      <pc:sldChg chg="modSp">
        <pc:chgData name="顾晓波" userId="cd9cf172-4159-47d3-9ea5-7612aa4ee4fe" providerId="ADAL" clId="{4287AFCD-CF2A-419E-88F7-7814062C6CC7}" dt="2019-04-08T07:52:22.133" v="18" actId="20577"/>
        <pc:sldMkLst>
          <pc:docMk/>
          <pc:sldMk cId="79866007" sldId="559"/>
        </pc:sldMkLst>
        <pc:spChg chg="mod">
          <ac:chgData name="顾晓波" userId="cd9cf172-4159-47d3-9ea5-7612aa4ee4fe" providerId="ADAL" clId="{4287AFCD-CF2A-419E-88F7-7814062C6CC7}" dt="2019-04-08T07:52:22.133" v="18" actId="20577"/>
          <ac:spMkLst>
            <pc:docMk/>
            <pc:sldMk cId="79866007" sldId="559"/>
            <ac:spMk id="4" creationId="{C14462A9-4C85-4FD7-B051-3C5E2E64E45D}"/>
          </ac:spMkLst>
        </pc:spChg>
      </pc:sldChg>
      <pc:sldChg chg="del">
        <pc:chgData name="顾晓波" userId="cd9cf172-4159-47d3-9ea5-7612aa4ee4fe" providerId="ADAL" clId="{4287AFCD-CF2A-419E-88F7-7814062C6CC7}" dt="2019-04-08T07:52:32.793" v="19" actId="2696"/>
        <pc:sldMkLst>
          <pc:docMk/>
          <pc:sldMk cId="2573493041" sldId="560"/>
        </pc:sldMkLst>
      </pc:sldChg>
      <pc:sldChg chg="addSp delSp modSp add del">
        <pc:chgData name="顾晓波" userId="cd9cf172-4159-47d3-9ea5-7612aa4ee4fe" providerId="ADAL" clId="{4287AFCD-CF2A-419E-88F7-7814062C6CC7}" dt="2019-04-08T09:23:16.124" v="102" actId="2696"/>
        <pc:sldMkLst>
          <pc:docMk/>
          <pc:sldMk cId="2974204374" sldId="560"/>
        </pc:sldMkLst>
        <pc:spChg chg="del">
          <ac:chgData name="顾晓波" userId="cd9cf172-4159-47d3-9ea5-7612aa4ee4fe" providerId="ADAL" clId="{4287AFCD-CF2A-419E-88F7-7814062C6CC7}" dt="2019-04-08T07:52:49.810" v="40"/>
          <ac:spMkLst>
            <pc:docMk/>
            <pc:sldMk cId="2974204374" sldId="560"/>
            <ac:spMk id="2" creationId="{E0538D7B-92CE-47E0-B89E-CC85842EFF16}"/>
          </ac:spMkLst>
        </pc:spChg>
        <pc:spChg chg="add mod">
          <ac:chgData name="顾晓波" userId="cd9cf172-4159-47d3-9ea5-7612aa4ee4fe" providerId="ADAL" clId="{4287AFCD-CF2A-419E-88F7-7814062C6CC7}" dt="2019-04-08T07:52:49.810" v="40"/>
          <ac:spMkLst>
            <pc:docMk/>
            <pc:sldMk cId="2974204374" sldId="560"/>
            <ac:spMk id="3" creationId="{4D6E19E1-BEB2-4C16-B612-44EBC9B9C8B9}"/>
          </ac:spMkLst>
        </pc:spChg>
      </pc:sldChg>
      <pc:sldChg chg="del">
        <pc:chgData name="顾晓波" userId="cd9cf172-4159-47d3-9ea5-7612aa4ee4fe" providerId="ADAL" clId="{4287AFCD-CF2A-419E-88F7-7814062C6CC7}" dt="2019-04-08T07:52:32.799" v="20" actId="2696"/>
        <pc:sldMkLst>
          <pc:docMk/>
          <pc:sldMk cId="1507033762" sldId="561"/>
        </pc:sldMkLst>
      </pc:sldChg>
      <pc:sldChg chg="addSp delSp modSp add">
        <pc:chgData name="顾晓波" userId="cd9cf172-4159-47d3-9ea5-7612aa4ee4fe" providerId="ADAL" clId="{4287AFCD-CF2A-419E-88F7-7814062C6CC7}" dt="2019-04-08T09:23:05.882" v="101" actId="2711"/>
        <pc:sldMkLst>
          <pc:docMk/>
          <pc:sldMk cId="2537724190" sldId="561"/>
        </pc:sldMkLst>
        <pc:graphicFrameChg chg="add del mod modGraphic">
          <ac:chgData name="顾晓波" userId="cd9cf172-4159-47d3-9ea5-7612aa4ee4fe" providerId="ADAL" clId="{4287AFCD-CF2A-419E-88F7-7814062C6CC7}" dt="2019-04-08T09:16:23.081" v="85" actId="478"/>
          <ac:graphicFrameMkLst>
            <pc:docMk/>
            <pc:sldMk cId="2537724190" sldId="561"/>
            <ac:graphicFrameMk id="4" creationId="{C0333267-7E34-4F5B-88EA-B5F47C4736AB}"/>
          </ac:graphicFrameMkLst>
        </pc:graphicFrameChg>
        <pc:graphicFrameChg chg="add mod modGraphic">
          <ac:chgData name="顾晓波" userId="cd9cf172-4159-47d3-9ea5-7612aa4ee4fe" providerId="ADAL" clId="{4287AFCD-CF2A-419E-88F7-7814062C6CC7}" dt="2019-04-08T09:23:05.882" v="101" actId="2711"/>
          <ac:graphicFrameMkLst>
            <pc:docMk/>
            <pc:sldMk cId="2537724190" sldId="561"/>
            <ac:graphicFrameMk id="5" creationId="{E892E85D-7569-4012-920F-DE8C47E15176}"/>
          </ac:graphicFrameMkLst>
        </pc:graphicFrameChg>
        <pc:graphicFrameChg chg="del">
          <ac:chgData name="顾晓波" userId="cd9cf172-4159-47d3-9ea5-7612aa4ee4fe" providerId="ADAL" clId="{4287AFCD-CF2A-419E-88F7-7814062C6CC7}" dt="2019-04-08T09:15:13.446" v="80" actId="478"/>
          <ac:graphicFrameMkLst>
            <pc:docMk/>
            <pc:sldMk cId="2537724190" sldId="561"/>
            <ac:graphicFrameMk id="6" creationId="{D1DC883A-8D40-4E15-9D39-E8DDFC773EEA}"/>
          </ac:graphicFrameMkLst>
        </pc:graphicFrameChg>
      </pc:sldChg>
      <pc:sldChg chg="add">
        <pc:chgData name="顾晓波" userId="cd9cf172-4159-47d3-9ea5-7612aa4ee4fe" providerId="ADAL" clId="{4287AFCD-CF2A-419E-88F7-7814062C6CC7}" dt="2019-04-08T09:17:35.361" v="98"/>
        <pc:sldMkLst>
          <pc:docMk/>
          <pc:sldMk cId="759850634" sldId="562"/>
        </pc:sldMkLst>
      </pc:sldChg>
      <pc:sldChg chg="del">
        <pc:chgData name="顾晓波" userId="cd9cf172-4159-47d3-9ea5-7612aa4ee4fe" providerId="ADAL" clId="{4287AFCD-CF2A-419E-88F7-7814062C6CC7}" dt="2019-04-08T07:52:32.804" v="21" actId="2696"/>
        <pc:sldMkLst>
          <pc:docMk/>
          <pc:sldMk cId="1168370394" sldId="562"/>
        </pc:sldMkLst>
      </pc:sldChg>
      <pc:sldChg chg="del">
        <pc:chgData name="顾晓波" userId="cd9cf172-4159-47d3-9ea5-7612aa4ee4fe" providerId="ADAL" clId="{4287AFCD-CF2A-419E-88F7-7814062C6CC7}" dt="2019-04-08T07:52:32.814" v="22" actId="2696"/>
        <pc:sldMkLst>
          <pc:docMk/>
          <pc:sldMk cId="2826483478" sldId="563"/>
        </pc:sldMkLst>
      </pc:sldChg>
      <pc:sldChg chg="del">
        <pc:chgData name="顾晓波" userId="cd9cf172-4159-47d3-9ea5-7612aa4ee4fe" providerId="ADAL" clId="{4287AFCD-CF2A-419E-88F7-7814062C6CC7}" dt="2019-04-08T07:52:32.823" v="23" actId="2696"/>
        <pc:sldMkLst>
          <pc:docMk/>
          <pc:sldMk cId="1734558180" sldId="564"/>
        </pc:sldMkLst>
      </pc:sldChg>
      <pc:sldChg chg="del">
        <pc:chgData name="顾晓波" userId="cd9cf172-4159-47d3-9ea5-7612aa4ee4fe" providerId="ADAL" clId="{4287AFCD-CF2A-419E-88F7-7814062C6CC7}" dt="2019-04-08T07:52:32.829" v="24" actId="2696"/>
        <pc:sldMkLst>
          <pc:docMk/>
          <pc:sldMk cId="2495691380" sldId="565"/>
        </pc:sldMkLst>
      </pc:sldChg>
      <pc:sldChg chg="del">
        <pc:chgData name="顾晓波" userId="cd9cf172-4159-47d3-9ea5-7612aa4ee4fe" providerId="ADAL" clId="{4287AFCD-CF2A-419E-88F7-7814062C6CC7}" dt="2019-04-08T07:52:32.834" v="25" actId="2696"/>
        <pc:sldMkLst>
          <pc:docMk/>
          <pc:sldMk cId="3004805222" sldId="566"/>
        </pc:sldMkLst>
      </pc:sldChg>
      <pc:sldChg chg="del">
        <pc:chgData name="顾晓波" userId="cd9cf172-4159-47d3-9ea5-7612aa4ee4fe" providerId="ADAL" clId="{4287AFCD-CF2A-419E-88F7-7814062C6CC7}" dt="2019-04-08T07:52:32.843" v="26" actId="2696"/>
        <pc:sldMkLst>
          <pc:docMk/>
          <pc:sldMk cId="3884261159" sldId="567"/>
        </pc:sldMkLst>
      </pc:sldChg>
      <pc:sldChg chg="del">
        <pc:chgData name="顾晓波" userId="cd9cf172-4159-47d3-9ea5-7612aa4ee4fe" providerId="ADAL" clId="{4287AFCD-CF2A-419E-88F7-7814062C6CC7}" dt="2019-04-08T07:52:32.853" v="27" actId="2696"/>
        <pc:sldMkLst>
          <pc:docMk/>
          <pc:sldMk cId="3285844664" sldId="568"/>
        </pc:sldMkLst>
      </pc:sldChg>
      <pc:sldChg chg="del">
        <pc:chgData name="顾晓波" userId="cd9cf172-4159-47d3-9ea5-7612aa4ee4fe" providerId="ADAL" clId="{4287AFCD-CF2A-419E-88F7-7814062C6CC7}" dt="2019-04-08T07:52:32.863" v="28" actId="2696"/>
        <pc:sldMkLst>
          <pc:docMk/>
          <pc:sldMk cId="2280501898" sldId="569"/>
        </pc:sldMkLst>
      </pc:sldChg>
      <pc:sldChg chg="del">
        <pc:chgData name="顾晓波" userId="cd9cf172-4159-47d3-9ea5-7612aa4ee4fe" providerId="ADAL" clId="{4287AFCD-CF2A-419E-88F7-7814062C6CC7}" dt="2019-04-08T07:52:32.873" v="29" actId="2696"/>
        <pc:sldMkLst>
          <pc:docMk/>
          <pc:sldMk cId="1407720925" sldId="570"/>
        </pc:sldMkLst>
      </pc:sldChg>
      <pc:sldChg chg="del">
        <pc:chgData name="顾晓波" userId="cd9cf172-4159-47d3-9ea5-7612aa4ee4fe" providerId="ADAL" clId="{4287AFCD-CF2A-419E-88F7-7814062C6CC7}" dt="2019-04-08T07:52:32.882" v="30" actId="2696"/>
        <pc:sldMkLst>
          <pc:docMk/>
          <pc:sldMk cId="230131250" sldId="571"/>
        </pc:sldMkLst>
      </pc:sldChg>
      <pc:sldChg chg="del">
        <pc:chgData name="顾晓波" userId="cd9cf172-4159-47d3-9ea5-7612aa4ee4fe" providerId="ADAL" clId="{4287AFCD-CF2A-419E-88F7-7814062C6CC7}" dt="2019-04-08T07:52:32.887" v="31" actId="2696"/>
        <pc:sldMkLst>
          <pc:docMk/>
          <pc:sldMk cId="1296960" sldId="572"/>
        </pc:sldMkLst>
      </pc:sldChg>
      <pc:sldChg chg="del">
        <pc:chgData name="顾晓波" userId="cd9cf172-4159-47d3-9ea5-7612aa4ee4fe" providerId="ADAL" clId="{4287AFCD-CF2A-419E-88F7-7814062C6CC7}" dt="2019-04-08T07:52:32.901" v="33" actId="2696"/>
        <pc:sldMkLst>
          <pc:docMk/>
          <pc:sldMk cId="1056619069" sldId="573"/>
        </pc:sldMkLst>
      </pc:sldChg>
      <pc:sldChg chg="del">
        <pc:chgData name="顾晓波" userId="cd9cf172-4159-47d3-9ea5-7612aa4ee4fe" providerId="ADAL" clId="{4287AFCD-CF2A-419E-88F7-7814062C6CC7}" dt="2019-04-08T07:52:32.896" v="32" actId="2696"/>
        <pc:sldMkLst>
          <pc:docMk/>
          <pc:sldMk cId="3265686765" sldId="574"/>
        </pc:sldMkLst>
      </pc:sldChg>
      <pc:sldChg chg="del">
        <pc:chgData name="顾晓波" userId="cd9cf172-4159-47d3-9ea5-7612aa4ee4fe" providerId="ADAL" clId="{4287AFCD-CF2A-419E-88F7-7814062C6CC7}" dt="2019-04-08T07:52:32.912" v="34" actId="2696"/>
        <pc:sldMkLst>
          <pc:docMk/>
          <pc:sldMk cId="725113973" sldId="575"/>
        </pc:sldMkLst>
      </pc:sldChg>
      <pc:sldChg chg="del">
        <pc:chgData name="顾晓波" userId="cd9cf172-4159-47d3-9ea5-7612aa4ee4fe" providerId="ADAL" clId="{4287AFCD-CF2A-419E-88F7-7814062C6CC7}" dt="2019-04-08T07:52:32.916" v="35" actId="2696"/>
        <pc:sldMkLst>
          <pc:docMk/>
          <pc:sldMk cId="387035754" sldId="576"/>
        </pc:sldMkLst>
      </pc:sldChg>
      <pc:sldChg chg="del">
        <pc:chgData name="顾晓波" userId="cd9cf172-4159-47d3-9ea5-7612aa4ee4fe" providerId="ADAL" clId="{4287AFCD-CF2A-419E-88F7-7814062C6CC7}" dt="2019-04-08T07:52:32.927" v="36" actId="2696"/>
        <pc:sldMkLst>
          <pc:docMk/>
          <pc:sldMk cId="3346837518" sldId="577"/>
        </pc:sldMkLst>
      </pc:sldChg>
      <pc:sldChg chg="del">
        <pc:chgData name="顾晓波" userId="cd9cf172-4159-47d3-9ea5-7612aa4ee4fe" providerId="ADAL" clId="{4287AFCD-CF2A-419E-88F7-7814062C6CC7}" dt="2019-04-08T07:52:32.934" v="37" actId="2696"/>
        <pc:sldMkLst>
          <pc:docMk/>
          <pc:sldMk cId="3988549479" sldId="578"/>
        </pc:sldMkLst>
      </pc:sldChg>
      <pc:sldChg chg="del">
        <pc:chgData name="顾晓波" userId="cd9cf172-4159-47d3-9ea5-7612aa4ee4fe" providerId="ADAL" clId="{4287AFCD-CF2A-419E-88F7-7814062C6CC7}" dt="2019-04-08T07:52:32.940" v="38" actId="2696"/>
        <pc:sldMkLst>
          <pc:docMk/>
          <pc:sldMk cId="2925048681" sldId="579"/>
        </pc:sldMkLst>
      </pc:sldChg>
      <pc:sldMasterChg chg="delSldLayout modSldLayout">
        <pc:chgData name="顾晓波" userId="cd9cf172-4159-47d3-9ea5-7612aa4ee4fe" providerId="ADAL" clId="{4287AFCD-CF2A-419E-88F7-7814062C6CC7}" dt="2019-04-08T08:06:29.311" v="58" actId="478"/>
        <pc:sldMasterMkLst>
          <pc:docMk/>
          <pc:sldMasterMk cId="2765807475" sldId="2147483672"/>
        </pc:sldMasterMkLst>
        <pc:sldLayoutChg chg="del">
          <pc:chgData name="顾晓波" userId="cd9cf172-4159-47d3-9ea5-7612aa4ee4fe" providerId="ADAL" clId="{4287AFCD-CF2A-419E-88F7-7814062C6CC7}" dt="2019-04-08T07:53:28.077" v="41" actId="2696"/>
          <pc:sldLayoutMkLst>
            <pc:docMk/>
            <pc:sldMasterMk cId="2765807475" sldId="2147483672"/>
            <pc:sldLayoutMk cId="4291485540" sldId="2147483691"/>
          </pc:sldLayoutMkLst>
        </pc:sldLayoutChg>
        <pc:sldLayoutChg chg="delSp">
          <pc:chgData name="顾晓波" userId="cd9cf172-4159-47d3-9ea5-7612aa4ee4fe" providerId="ADAL" clId="{4287AFCD-CF2A-419E-88F7-7814062C6CC7}" dt="2019-04-08T08:06:29.311" v="58" actId="478"/>
          <pc:sldLayoutMkLst>
            <pc:docMk/>
            <pc:sldMasterMk cId="2765807475" sldId="2147483672"/>
            <pc:sldLayoutMk cId="3273643920" sldId="2147483704"/>
          </pc:sldLayoutMkLst>
          <pc:spChg chg="del">
            <ac:chgData name="顾晓波" userId="cd9cf172-4159-47d3-9ea5-7612aa4ee4fe" providerId="ADAL" clId="{4287AFCD-CF2A-419E-88F7-7814062C6CC7}" dt="2019-04-08T08:06:29.311" v="58" actId="478"/>
            <ac:spMkLst>
              <pc:docMk/>
              <pc:sldMasterMk cId="2765807475" sldId="2147483672"/>
              <pc:sldLayoutMk cId="3273643920" sldId="2147483704"/>
              <ac:spMk id="14" creationId="{899E33F2-B912-43C4-97F6-B4993C41F828}"/>
            </ac:spMkLst>
          </pc:spChg>
        </pc:sldLayoutChg>
      </pc:sldMasterChg>
    </pc:docChg>
  </pc:docChgLst>
  <pc:docChgLst>
    <pc:chgData name="顾晓波" userId="cd9cf172-4159-47d3-9ea5-7612aa4ee4fe" providerId="ADAL" clId="{9845A526-B7BA-4D76-BD9E-E635D1FBF62C}"/>
    <pc:docChg chg="addSld delSld modSld">
      <pc:chgData name="顾晓波" userId="cd9cf172-4159-47d3-9ea5-7612aa4ee4fe" providerId="ADAL" clId="{9845A526-B7BA-4D76-BD9E-E635D1FBF62C}" dt="2019-03-26T07:29:54.196" v="40" actId="2696"/>
      <pc:docMkLst>
        <pc:docMk/>
      </pc:docMkLst>
      <pc:sldChg chg="modSp">
        <pc:chgData name="顾晓波" userId="cd9cf172-4159-47d3-9ea5-7612aa4ee4fe" providerId="ADAL" clId="{9845A526-B7BA-4D76-BD9E-E635D1FBF62C}" dt="2019-03-26T07:29:47.525" v="39" actId="207"/>
        <pc:sldMkLst>
          <pc:docMk/>
          <pc:sldMk cId="657301017" sldId="303"/>
        </pc:sldMkLst>
        <pc:spChg chg="mod">
          <ac:chgData name="顾晓波" userId="cd9cf172-4159-47d3-9ea5-7612aa4ee4fe" providerId="ADAL" clId="{9845A526-B7BA-4D76-BD9E-E635D1FBF62C}" dt="2019-03-26T07:29:47.525" v="39" actId="207"/>
          <ac:spMkLst>
            <pc:docMk/>
            <pc:sldMk cId="657301017" sldId="303"/>
            <ac:spMk id="2" creationId="{00000000-0000-0000-0000-000000000000}"/>
          </ac:spMkLst>
        </pc:spChg>
      </pc:sldChg>
    </pc:docChg>
  </pc:docChgLst>
  <pc:docChgLst>
    <pc:chgData name="顾晓波" userId="cd9cf172-4159-47d3-9ea5-7612aa4ee4fe" providerId="ADAL" clId="{37F2E128-D7C9-49DC-AC3D-30E7BCF6A142}"/>
    <pc:docChg chg="undo custSel addSld modSld sldOrd">
      <pc:chgData name="顾晓波" userId="cd9cf172-4159-47d3-9ea5-7612aa4ee4fe" providerId="ADAL" clId="{37F2E128-D7C9-49DC-AC3D-30E7BCF6A142}" dt="2019-04-08T14:10:48.426" v="334"/>
      <pc:docMkLst>
        <pc:docMk/>
      </pc:docMkLst>
      <pc:sldChg chg="modTransition">
        <pc:chgData name="顾晓波" userId="cd9cf172-4159-47d3-9ea5-7612aa4ee4fe" providerId="ADAL" clId="{37F2E128-D7C9-49DC-AC3D-30E7BCF6A142}" dt="2019-04-08T14:10:48.426" v="334"/>
        <pc:sldMkLst>
          <pc:docMk/>
          <pc:sldMk cId="217585358" sldId="295"/>
        </pc:sldMkLst>
      </pc:sldChg>
      <pc:sldChg chg="modTransition">
        <pc:chgData name="顾晓波" userId="cd9cf172-4159-47d3-9ea5-7612aa4ee4fe" providerId="ADAL" clId="{37F2E128-D7C9-49DC-AC3D-30E7BCF6A142}" dt="2019-04-08T14:10:48.426" v="334"/>
        <pc:sldMkLst>
          <pc:docMk/>
          <pc:sldMk cId="374520090" sldId="296"/>
        </pc:sldMkLst>
      </pc:sldChg>
      <pc:sldChg chg="modTransition">
        <pc:chgData name="顾晓波" userId="cd9cf172-4159-47d3-9ea5-7612aa4ee4fe" providerId="ADAL" clId="{37F2E128-D7C9-49DC-AC3D-30E7BCF6A142}" dt="2019-04-08T14:10:48.426" v="334"/>
        <pc:sldMkLst>
          <pc:docMk/>
          <pc:sldMk cId="2901864125" sldId="301"/>
        </pc:sldMkLst>
      </pc:sldChg>
      <pc:sldChg chg="modTransition">
        <pc:chgData name="顾晓波" userId="cd9cf172-4159-47d3-9ea5-7612aa4ee4fe" providerId="ADAL" clId="{37F2E128-D7C9-49DC-AC3D-30E7BCF6A142}" dt="2019-04-08T14:10:48.426" v="334"/>
        <pc:sldMkLst>
          <pc:docMk/>
          <pc:sldMk cId="657301017" sldId="303"/>
        </pc:sldMkLst>
      </pc:sldChg>
      <pc:sldChg chg="ord modTransition">
        <pc:chgData name="顾晓波" userId="cd9cf172-4159-47d3-9ea5-7612aa4ee4fe" providerId="ADAL" clId="{37F2E128-D7C9-49DC-AC3D-30E7BCF6A142}" dt="2019-04-08T14:10:48.426" v="334"/>
        <pc:sldMkLst>
          <pc:docMk/>
          <pc:sldMk cId="1490522648" sldId="548"/>
        </pc:sldMkLst>
      </pc:sldChg>
      <pc:sldChg chg="modSp modTransition">
        <pc:chgData name="顾晓波" userId="cd9cf172-4159-47d3-9ea5-7612aa4ee4fe" providerId="ADAL" clId="{37F2E128-D7C9-49DC-AC3D-30E7BCF6A142}" dt="2019-04-08T14:10:48.426" v="334"/>
        <pc:sldMkLst>
          <pc:docMk/>
          <pc:sldMk cId="3284502608" sldId="555"/>
        </pc:sldMkLst>
        <pc:graphicFrameChg chg="mod modGraphic">
          <ac:chgData name="顾晓波" userId="cd9cf172-4159-47d3-9ea5-7612aa4ee4fe" providerId="ADAL" clId="{37F2E128-D7C9-49DC-AC3D-30E7BCF6A142}" dt="2019-04-08T13:43:16.301" v="136" actId="13219"/>
          <ac:graphicFrameMkLst>
            <pc:docMk/>
            <pc:sldMk cId="3284502608" sldId="555"/>
            <ac:graphicFrameMk id="6" creationId="{D1DC883A-8D40-4E15-9D39-E8DDFC773EEA}"/>
          </ac:graphicFrameMkLst>
        </pc:graphicFrameChg>
      </pc:sldChg>
      <pc:sldChg chg="modTransition">
        <pc:chgData name="顾晓波" userId="cd9cf172-4159-47d3-9ea5-7612aa4ee4fe" providerId="ADAL" clId="{37F2E128-D7C9-49DC-AC3D-30E7BCF6A142}" dt="2019-04-08T14:10:48.426" v="334"/>
        <pc:sldMkLst>
          <pc:docMk/>
          <pc:sldMk cId="260004304" sldId="556"/>
        </pc:sldMkLst>
      </pc:sldChg>
      <pc:sldChg chg="modTransition">
        <pc:chgData name="顾晓波" userId="cd9cf172-4159-47d3-9ea5-7612aa4ee4fe" providerId="ADAL" clId="{37F2E128-D7C9-49DC-AC3D-30E7BCF6A142}" dt="2019-04-08T14:10:48.426" v="334"/>
        <pc:sldMkLst>
          <pc:docMk/>
          <pc:sldMk cId="79866007" sldId="559"/>
        </pc:sldMkLst>
      </pc:sldChg>
      <pc:sldChg chg="modSp modTransition">
        <pc:chgData name="顾晓波" userId="cd9cf172-4159-47d3-9ea5-7612aa4ee4fe" providerId="ADAL" clId="{37F2E128-D7C9-49DC-AC3D-30E7BCF6A142}" dt="2019-04-08T14:10:48.426" v="334"/>
        <pc:sldMkLst>
          <pc:docMk/>
          <pc:sldMk cId="2537724190" sldId="561"/>
        </pc:sldMkLst>
        <pc:graphicFrameChg chg="mod modGraphic">
          <ac:chgData name="顾晓波" userId="cd9cf172-4159-47d3-9ea5-7612aa4ee4fe" providerId="ADAL" clId="{37F2E128-D7C9-49DC-AC3D-30E7BCF6A142}" dt="2019-04-08T13:44:13.188" v="144" actId="113"/>
          <ac:graphicFrameMkLst>
            <pc:docMk/>
            <pc:sldMk cId="2537724190" sldId="561"/>
            <ac:graphicFrameMk id="5" creationId="{E892E85D-7569-4012-920F-DE8C47E15176}"/>
          </ac:graphicFrameMkLst>
        </pc:graphicFrameChg>
      </pc:sldChg>
      <pc:sldChg chg="addSp delSp modSp modTransition">
        <pc:chgData name="顾晓波" userId="cd9cf172-4159-47d3-9ea5-7612aa4ee4fe" providerId="ADAL" clId="{37F2E128-D7C9-49DC-AC3D-30E7BCF6A142}" dt="2019-04-08T14:10:48.426" v="334"/>
        <pc:sldMkLst>
          <pc:docMk/>
          <pc:sldMk cId="759850634" sldId="562"/>
        </pc:sldMkLst>
        <pc:graphicFrameChg chg="add mod modGraphic">
          <ac:chgData name="顾晓波" userId="cd9cf172-4159-47d3-9ea5-7612aa4ee4fe" providerId="ADAL" clId="{37F2E128-D7C9-49DC-AC3D-30E7BCF6A142}" dt="2019-04-08T13:50:01.760" v="178" actId="1076"/>
          <ac:graphicFrameMkLst>
            <pc:docMk/>
            <pc:sldMk cId="759850634" sldId="562"/>
            <ac:graphicFrameMk id="4" creationId="{A788EFBC-5A28-4FA8-AA91-C6311CD76AB1}"/>
          </ac:graphicFrameMkLst>
        </pc:graphicFrameChg>
        <pc:graphicFrameChg chg="del mod modGraphic">
          <ac:chgData name="顾晓波" userId="cd9cf172-4159-47d3-9ea5-7612aa4ee4fe" providerId="ADAL" clId="{37F2E128-D7C9-49DC-AC3D-30E7BCF6A142}" dt="2019-04-08T13:47:19.098" v="156" actId="478"/>
          <ac:graphicFrameMkLst>
            <pc:docMk/>
            <pc:sldMk cId="759850634" sldId="562"/>
            <ac:graphicFrameMk id="5" creationId="{E892E85D-7569-4012-920F-DE8C47E15176}"/>
          </ac:graphicFrameMkLst>
        </pc:graphicFrameChg>
      </pc:sldChg>
      <pc:sldChg chg="addSp delSp modSp add modTransition">
        <pc:chgData name="顾晓波" userId="cd9cf172-4159-47d3-9ea5-7612aa4ee4fe" providerId="ADAL" clId="{37F2E128-D7C9-49DC-AC3D-30E7BCF6A142}" dt="2019-04-08T14:10:48.426" v="334"/>
        <pc:sldMkLst>
          <pc:docMk/>
          <pc:sldMk cId="3608648358" sldId="563"/>
        </pc:sldMkLst>
        <pc:spChg chg="del">
          <ac:chgData name="顾晓波" userId="cd9cf172-4159-47d3-9ea5-7612aa4ee4fe" providerId="ADAL" clId="{37F2E128-D7C9-49DC-AC3D-30E7BCF6A142}" dt="2019-04-08T13:25:48.698" v="1"/>
          <ac:spMkLst>
            <pc:docMk/>
            <pc:sldMk cId="3608648358" sldId="563"/>
            <ac:spMk id="2" creationId="{B34EAA9F-D285-485B-987E-D69E927B4C79}"/>
          </ac:spMkLst>
        </pc:spChg>
        <pc:spChg chg="add mod">
          <ac:chgData name="顾晓波" userId="cd9cf172-4159-47d3-9ea5-7612aa4ee4fe" providerId="ADAL" clId="{37F2E128-D7C9-49DC-AC3D-30E7BCF6A142}" dt="2019-04-08T13:26:05.778" v="3" actId="122"/>
          <ac:spMkLst>
            <pc:docMk/>
            <pc:sldMk cId="3608648358" sldId="563"/>
            <ac:spMk id="3" creationId="{DD26E588-B4A5-48C4-A016-C8234BE9BAD3}"/>
          </ac:spMkLst>
        </pc:spChg>
        <pc:spChg chg="add mod">
          <ac:chgData name="顾晓波" userId="cd9cf172-4159-47d3-9ea5-7612aa4ee4fe" providerId="ADAL" clId="{37F2E128-D7C9-49DC-AC3D-30E7BCF6A142}" dt="2019-04-08T13:39:51.842" v="123" actId="27636"/>
          <ac:spMkLst>
            <pc:docMk/>
            <pc:sldMk cId="3608648358" sldId="563"/>
            <ac:spMk id="4" creationId="{3CF58C51-CA74-41AA-A175-884AB609BD89}"/>
          </ac:spMkLst>
        </pc:spChg>
      </pc:sldChg>
      <pc:sldChg chg="modSp add modTransition">
        <pc:chgData name="顾晓波" userId="cd9cf172-4159-47d3-9ea5-7612aa4ee4fe" providerId="ADAL" clId="{37F2E128-D7C9-49DC-AC3D-30E7BCF6A142}" dt="2019-04-08T14:10:48.426" v="334"/>
        <pc:sldMkLst>
          <pc:docMk/>
          <pc:sldMk cId="4165199251" sldId="564"/>
        </pc:sldMkLst>
        <pc:spChg chg="mod">
          <ac:chgData name="顾晓波" userId="cd9cf172-4159-47d3-9ea5-7612aa4ee4fe" providerId="ADAL" clId="{37F2E128-D7C9-49DC-AC3D-30E7BCF6A142}" dt="2019-04-08T13:29:19.324" v="30"/>
          <ac:spMkLst>
            <pc:docMk/>
            <pc:sldMk cId="4165199251" sldId="564"/>
            <ac:spMk id="3" creationId="{DD26E588-B4A5-48C4-A016-C8234BE9BAD3}"/>
          </ac:spMkLst>
        </pc:spChg>
        <pc:spChg chg="mod">
          <ac:chgData name="顾晓波" userId="cd9cf172-4159-47d3-9ea5-7612aa4ee4fe" providerId="ADAL" clId="{37F2E128-D7C9-49DC-AC3D-30E7BCF6A142}" dt="2019-04-08T13:40:11.391" v="125" actId="27636"/>
          <ac:spMkLst>
            <pc:docMk/>
            <pc:sldMk cId="4165199251" sldId="564"/>
            <ac:spMk id="4" creationId="{3CF58C51-CA74-41AA-A175-884AB609BD89}"/>
          </ac:spMkLst>
        </pc:spChg>
      </pc:sldChg>
      <pc:sldChg chg="modSp add modTransition">
        <pc:chgData name="顾晓波" userId="cd9cf172-4159-47d3-9ea5-7612aa4ee4fe" providerId="ADAL" clId="{37F2E128-D7C9-49DC-AC3D-30E7BCF6A142}" dt="2019-04-08T14:10:48.426" v="334"/>
        <pc:sldMkLst>
          <pc:docMk/>
          <pc:sldMk cId="2378907508" sldId="565"/>
        </pc:sldMkLst>
        <pc:spChg chg="mod">
          <ac:chgData name="顾晓波" userId="cd9cf172-4159-47d3-9ea5-7612aa4ee4fe" providerId="ADAL" clId="{37F2E128-D7C9-49DC-AC3D-30E7BCF6A142}" dt="2019-04-08T13:29:59.644" v="33"/>
          <ac:spMkLst>
            <pc:docMk/>
            <pc:sldMk cId="2378907508" sldId="565"/>
            <ac:spMk id="3" creationId="{DD26E588-B4A5-48C4-A016-C8234BE9BAD3}"/>
          </ac:spMkLst>
        </pc:spChg>
        <pc:spChg chg="mod">
          <ac:chgData name="顾晓波" userId="cd9cf172-4159-47d3-9ea5-7612aa4ee4fe" providerId="ADAL" clId="{37F2E128-D7C9-49DC-AC3D-30E7BCF6A142}" dt="2019-04-08T13:30:30.738" v="42" actId="2710"/>
          <ac:spMkLst>
            <pc:docMk/>
            <pc:sldMk cId="2378907508" sldId="565"/>
            <ac:spMk id="4" creationId="{3CF58C51-CA74-41AA-A175-884AB609BD89}"/>
          </ac:spMkLst>
        </pc:spChg>
      </pc:sldChg>
      <pc:sldChg chg="modSp add modTransition">
        <pc:chgData name="顾晓波" userId="cd9cf172-4159-47d3-9ea5-7612aa4ee4fe" providerId="ADAL" clId="{37F2E128-D7C9-49DC-AC3D-30E7BCF6A142}" dt="2019-04-08T14:10:48.426" v="334"/>
        <pc:sldMkLst>
          <pc:docMk/>
          <pc:sldMk cId="1672387102" sldId="566"/>
        </pc:sldMkLst>
        <pc:spChg chg="mod">
          <ac:chgData name="顾晓波" userId="cd9cf172-4159-47d3-9ea5-7612aa4ee4fe" providerId="ADAL" clId="{37F2E128-D7C9-49DC-AC3D-30E7BCF6A142}" dt="2019-04-08T13:31:20.373" v="55" actId="12"/>
          <ac:spMkLst>
            <pc:docMk/>
            <pc:sldMk cId="1672387102" sldId="566"/>
            <ac:spMk id="4" creationId="{3CF58C51-CA74-41AA-A175-884AB609BD89}"/>
          </ac:spMkLst>
        </pc:spChg>
      </pc:sldChg>
      <pc:sldChg chg="modSp modTransition">
        <pc:chgData name="顾晓波" userId="cd9cf172-4159-47d3-9ea5-7612aa4ee4fe" providerId="ADAL" clId="{37F2E128-D7C9-49DC-AC3D-30E7BCF6A142}" dt="2019-04-08T14:10:48.426" v="334"/>
        <pc:sldMkLst>
          <pc:docMk/>
          <pc:sldMk cId="2019584613" sldId="567"/>
        </pc:sldMkLst>
        <pc:spChg chg="mod">
          <ac:chgData name="顾晓波" userId="cd9cf172-4159-47d3-9ea5-7612aa4ee4fe" providerId="ADAL" clId="{37F2E128-D7C9-49DC-AC3D-30E7BCF6A142}" dt="2019-04-08T13:32:11.108" v="56"/>
          <ac:spMkLst>
            <pc:docMk/>
            <pc:sldMk cId="2019584613" sldId="567"/>
            <ac:spMk id="3" creationId="{DD26E588-B4A5-48C4-A016-C8234BE9BAD3}"/>
          </ac:spMkLst>
        </pc:spChg>
        <pc:spChg chg="mod">
          <ac:chgData name="顾晓波" userId="cd9cf172-4159-47d3-9ea5-7612aa4ee4fe" providerId="ADAL" clId="{37F2E128-D7C9-49DC-AC3D-30E7BCF6A142}" dt="2019-04-08T13:32:33.714" v="60" actId="2710"/>
          <ac:spMkLst>
            <pc:docMk/>
            <pc:sldMk cId="2019584613" sldId="567"/>
            <ac:spMk id="4" creationId="{3CF58C51-CA74-41AA-A175-884AB609BD89}"/>
          </ac:spMkLst>
        </pc:spChg>
      </pc:sldChg>
      <pc:sldChg chg="modSp add modTransition">
        <pc:chgData name="顾晓波" userId="cd9cf172-4159-47d3-9ea5-7612aa4ee4fe" providerId="ADAL" clId="{37F2E128-D7C9-49DC-AC3D-30E7BCF6A142}" dt="2019-04-08T14:10:48.426" v="334"/>
        <pc:sldMkLst>
          <pc:docMk/>
          <pc:sldMk cId="2853209960" sldId="568"/>
        </pc:sldMkLst>
        <pc:spChg chg="mod">
          <ac:chgData name="顾晓波" userId="cd9cf172-4159-47d3-9ea5-7612aa4ee4fe" providerId="ADAL" clId="{37F2E128-D7C9-49DC-AC3D-30E7BCF6A142}" dt="2019-04-08T13:33:19.255" v="66" actId="12"/>
          <ac:spMkLst>
            <pc:docMk/>
            <pc:sldMk cId="2853209960" sldId="568"/>
            <ac:spMk id="4" creationId="{3CF58C51-CA74-41AA-A175-884AB609BD89}"/>
          </ac:spMkLst>
        </pc:spChg>
      </pc:sldChg>
      <pc:sldChg chg="modSp add modTransition">
        <pc:chgData name="顾晓波" userId="cd9cf172-4159-47d3-9ea5-7612aa4ee4fe" providerId="ADAL" clId="{37F2E128-D7C9-49DC-AC3D-30E7BCF6A142}" dt="2019-04-08T14:10:48.426" v="334"/>
        <pc:sldMkLst>
          <pc:docMk/>
          <pc:sldMk cId="3455826572" sldId="569"/>
        </pc:sldMkLst>
        <pc:spChg chg="mod">
          <ac:chgData name="顾晓波" userId="cd9cf172-4159-47d3-9ea5-7612aa4ee4fe" providerId="ADAL" clId="{37F2E128-D7C9-49DC-AC3D-30E7BCF6A142}" dt="2019-04-08T13:34:13.956" v="69"/>
          <ac:spMkLst>
            <pc:docMk/>
            <pc:sldMk cId="3455826572" sldId="569"/>
            <ac:spMk id="3" creationId="{DD26E588-B4A5-48C4-A016-C8234BE9BAD3}"/>
          </ac:spMkLst>
        </pc:spChg>
        <pc:spChg chg="mod">
          <ac:chgData name="顾晓波" userId="cd9cf172-4159-47d3-9ea5-7612aa4ee4fe" providerId="ADAL" clId="{37F2E128-D7C9-49DC-AC3D-30E7BCF6A142}" dt="2019-04-08T13:34:32.940" v="72" actId="12"/>
          <ac:spMkLst>
            <pc:docMk/>
            <pc:sldMk cId="3455826572" sldId="569"/>
            <ac:spMk id="4" creationId="{3CF58C51-CA74-41AA-A175-884AB609BD89}"/>
          </ac:spMkLst>
        </pc:spChg>
      </pc:sldChg>
      <pc:sldChg chg="modSp add modTransition">
        <pc:chgData name="顾晓波" userId="cd9cf172-4159-47d3-9ea5-7612aa4ee4fe" providerId="ADAL" clId="{37F2E128-D7C9-49DC-AC3D-30E7BCF6A142}" dt="2019-04-08T14:10:48.426" v="334"/>
        <pc:sldMkLst>
          <pc:docMk/>
          <pc:sldMk cId="1410548577" sldId="570"/>
        </pc:sldMkLst>
        <pc:spChg chg="mod">
          <ac:chgData name="顾晓波" userId="cd9cf172-4159-47d3-9ea5-7612aa4ee4fe" providerId="ADAL" clId="{37F2E128-D7C9-49DC-AC3D-30E7BCF6A142}" dt="2019-04-08T13:35:03.451" v="82" actId="122"/>
          <ac:spMkLst>
            <pc:docMk/>
            <pc:sldMk cId="1410548577" sldId="570"/>
            <ac:spMk id="4" creationId="{3CF58C51-CA74-41AA-A175-884AB609BD89}"/>
          </ac:spMkLst>
        </pc:spChg>
      </pc:sldChg>
      <pc:sldChg chg="modSp add modTransition">
        <pc:chgData name="顾晓波" userId="cd9cf172-4159-47d3-9ea5-7612aa4ee4fe" providerId="ADAL" clId="{37F2E128-D7C9-49DC-AC3D-30E7BCF6A142}" dt="2019-04-08T14:10:48.426" v="334"/>
        <pc:sldMkLst>
          <pc:docMk/>
          <pc:sldMk cId="961372949" sldId="571"/>
        </pc:sldMkLst>
        <pc:spChg chg="mod">
          <ac:chgData name="顾晓波" userId="cd9cf172-4159-47d3-9ea5-7612aa4ee4fe" providerId="ADAL" clId="{37F2E128-D7C9-49DC-AC3D-30E7BCF6A142}" dt="2019-04-08T13:35:20.687" v="84"/>
          <ac:spMkLst>
            <pc:docMk/>
            <pc:sldMk cId="961372949" sldId="571"/>
            <ac:spMk id="3" creationId="{DD26E588-B4A5-48C4-A016-C8234BE9BAD3}"/>
          </ac:spMkLst>
        </pc:spChg>
        <pc:spChg chg="mod">
          <ac:chgData name="顾晓波" userId="cd9cf172-4159-47d3-9ea5-7612aa4ee4fe" providerId="ADAL" clId="{37F2E128-D7C9-49DC-AC3D-30E7BCF6A142}" dt="2019-04-08T13:35:46.658" v="93" actId="20577"/>
          <ac:spMkLst>
            <pc:docMk/>
            <pc:sldMk cId="961372949" sldId="571"/>
            <ac:spMk id="4" creationId="{3CF58C51-CA74-41AA-A175-884AB609BD89}"/>
          </ac:spMkLst>
        </pc:spChg>
      </pc:sldChg>
      <pc:sldChg chg="addSp delSp modSp add modTransition">
        <pc:chgData name="顾晓波" userId="cd9cf172-4159-47d3-9ea5-7612aa4ee4fe" providerId="ADAL" clId="{37F2E128-D7C9-49DC-AC3D-30E7BCF6A142}" dt="2019-04-08T14:10:48.426" v="334"/>
        <pc:sldMkLst>
          <pc:docMk/>
          <pc:sldMk cId="1349516839" sldId="572"/>
        </pc:sldMkLst>
        <pc:graphicFrameChg chg="del">
          <ac:chgData name="顾晓波" userId="cd9cf172-4159-47d3-9ea5-7612aa4ee4fe" providerId="ADAL" clId="{37F2E128-D7C9-49DC-AC3D-30E7BCF6A142}" dt="2019-04-08T13:50:18.064" v="180" actId="478"/>
          <ac:graphicFrameMkLst>
            <pc:docMk/>
            <pc:sldMk cId="1349516839" sldId="572"/>
            <ac:graphicFrameMk id="4" creationId="{A788EFBC-5A28-4FA8-AA91-C6311CD76AB1}"/>
          </ac:graphicFrameMkLst>
        </pc:graphicFrameChg>
        <pc:graphicFrameChg chg="add mod modGraphic">
          <ac:chgData name="顾晓波" userId="cd9cf172-4159-47d3-9ea5-7612aa4ee4fe" providerId="ADAL" clId="{37F2E128-D7C9-49DC-AC3D-30E7BCF6A142}" dt="2019-04-08T13:52:31.120" v="196" actId="113"/>
          <ac:graphicFrameMkLst>
            <pc:docMk/>
            <pc:sldMk cId="1349516839" sldId="572"/>
            <ac:graphicFrameMk id="5" creationId="{B73814F5-4707-4B84-8E07-1279CD396D31}"/>
          </ac:graphicFrameMkLst>
        </pc:graphicFrameChg>
      </pc:sldChg>
      <pc:sldChg chg="addSp delSp modSp add modTransition">
        <pc:chgData name="顾晓波" userId="cd9cf172-4159-47d3-9ea5-7612aa4ee4fe" providerId="ADAL" clId="{37F2E128-D7C9-49DC-AC3D-30E7BCF6A142}" dt="2019-04-08T14:10:48.426" v="334"/>
        <pc:sldMkLst>
          <pc:docMk/>
          <pc:sldMk cId="617172052" sldId="573"/>
        </pc:sldMkLst>
        <pc:graphicFrameChg chg="add mod modGraphic">
          <ac:chgData name="顾晓波" userId="cd9cf172-4159-47d3-9ea5-7612aa4ee4fe" providerId="ADAL" clId="{37F2E128-D7C9-49DC-AC3D-30E7BCF6A142}" dt="2019-04-08T13:56:08.781" v="218" actId="122"/>
          <ac:graphicFrameMkLst>
            <pc:docMk/>
            <pc:sldMk cId="617172052" sldId="573"/>
            <ac:graphicFrameMk id="4" creationId="{B151B8F9-2F1F-41C8-8037-B4F6E10E9D50}"/>
          </ac:graphicFrameMkLst>
        </pc:graphicFrameChg>
        <pc:graphicFrameChg chg="del">
          <ac:chgData name="顾晓波" userId="cd9cf172-4159-47d3-9ea5-7612aa4ee4fe" providerId="ADAL" clId="{37F2E128-D7C9-49DC-AC3D-30E7BCF6A142}" dt="2019-04-08T13:53:54.687" v="198" actId="478"/>
          <ac:graphicFrameMkLst>
            <pc:docMk/>
            <pc:sldMk cId="617172052" sldId="573"/>
            <ac:graphicFrameMk id="5" creationId="{B73814F5-4707-4B84-8E07-1279CD396D31}"/>
          </ac:graphicFrameMkLst>
        </pc:graphicFrameChg>
      </pc:sldChg>
      <pc:sldChg chg="addSp delSp modSp add modTransition">
        <pc:chgData name="顾晓波" userId="cd9cf172-4159-47d3-9ea5-7612aa4ee4fe" providerId="ADAL" clId="{37F2E128-D7C9-49DC-AC3D-30E7BCF6A142}" dt="2019-04-08T14:10:48.426" v="334"/>
        <pc:sldMkLst>
          <pc:docMk/>
          <pc:sldMk cId="2200061303" sldId="574"/>
        </pc:sldMkLst>
        <pc:graphicFrameChg chg="del">
          <ac:chgData name="顾晓波" userId="cd9cf172-4159-47d3-9ea5-7612aa4ee4fe" providerId="ADAL" clId="{37F2E128-D7C9-49DC-AC3D-30E7BCF6A142}" dt="2019-04-08T13:57:08.566" v="220" actId="478"/>
          <ac:graphicFrameMkLst>
            <pc:docMk/>
            <pc:sldMk cId="2200061303" sldId="574"/>
            <ac:graphicFrameMk id="4" creationId="{B151B8F9-2F1F-41C8-8037-B4F6E10E9D50}"/>
          </ac:graphicFrameMkLst>
        </pc:graphicFrameChg>
        <pc:graphicFrameChg chg="add mod modGraphic">
          <ac:chgData name="顾晓波" userId="cd9cf172-4159-47d3-9ea5-7612aa4ee4fe" providerId="ADAL" clId="{37F2E128-D7C9-49DC-AC3D-30E7BCF6A142}" dt="2019-04-08T13:59:44.187" v="246" actId="122"/>
          <ac:graphicFrameMkLst>
            <pc:docMk/>
            <pc:sldMk cId="2200061303" sldId="574"/>
            <ac:graphicFrameMk id="5" creationId="{14DD5293-8B06-41EB-8DF5-1FEFA23C97E7}"/>
          </ac:graphicFrameMkLst>
        </pc:graphicFrameChg>
      </pc:sldChg>
      <pc:sldChg chg="addSp delSp modSp add modTransition">
        <pc:chgData name="顾晓波" userId="cd9cf172-4159-47d3-9ea5-7612aa4ee4fe" providerId="ADAL" clId="{37F2E128-D7C9-49DC-AC3D-30E7BCF6A142}" dt="2019-04-08T14:10:48.426" v="334"/>
        <pc:sldMkLst>
          <pc:docMk/>
          <pc:sldMk cId="3666980775" sldId="575"/>
        </pc:sldMkLst>
        <pc:graphicFrameChg chg="add mod modGraphic">
          <ac:chgData name="顾晓波" userId="cd9cf172-4159-47d3-9ea5-7612aa4ee4fe" providerId="ADAL" clId="{37F2E128-D7C9-49DC-AC3D-30E7BCF6A142}" dt="2019-04-08T14:09:27.165" v="333" actId="1076"/>
          <ac:graphicFrameMkLst>
            <pc:docMk/>
            <pc:sldMk cId="3666980775" sldId="575"/>
            <ac:graphicFrameMk id="4" creationId="{FE46B3AA-8E1E-4CFF-A3FB-1D92A0B836E0}"/>
          </ac:graphicFrameMkLst>
        </pc:graphicFrameChg>
        <pc:graphicFrameChg chg="del">
          <ac:chgData name="顾晓波" userId="cd9cf172-4159-47d3-9ea5-7612aa4ee4fe" providerId="ADAL" clId="{37F2E128-D7C9-49DC-AC3D-30E7BCF6A142}" dt="2019-04-08T14:02:34.286" v="248" actId="478"/>
          <ac:graphicFrameMkLst>
            <pc:docMk/>
            <pc:sldMk cId="3666980775" sldId="575"/>
            <ac:graphicFrameMk id="5" creationId="{14DD5293-8B06-41EB-8DF5-1FEFA23C97E7}"/>
          </ac:graphicFrameMkLst>
        </pc:graphicFrameChg>
      </pc:sldChg>
    </pc:docChg>
  </pc:docChgLst>
  <pc:docChgLst>
    <pc:chgData name="顾晓波" userId="cd9cf172-4159-47d3-9ea5-7612aa4ee4fe" providerId="ADAL" clId="{54B122F4-8494-4ECC-B9B4-E2C63BFA2131}"/>
    <pc:docChg chg="undo redo custSel modSld">
      <pc:chgData name="顾晓波" userId="cd9cf172-4159-47d3-9ea5-7612aa4ee4fe" providerId="ADAL" clId="{54B122F4-8494-4ECC-B9B4-E2C63BFA2131}" dt="2019-03-25T08:47:56.104" v="111" actId="255"/>
      <pc:docMkLst>
        <pc:docMk/>
      </pc:docMkLst>
      <pc:sldChg chg="modSp">
        <pc:chgData name="顾晓波" userId="cd9cf172-4159-47d3-9ea5-7612aa4ee4fe" providerId="ADAL" clId="{54B122F4-8494-4ECC-B9B4-E2C63BFA2131}" dt="2019-03-25T08:40:25.998" v="7" actId="179"/>
        <pc:sldMkLst>
          <pc:docMk/>
          <pc:sldMk cId="3284502608" sldId="555"/>
        </pc:sldMkLst>
        <pc:spChg chg="mod">
          <ac:chgData name="顾晓波" userId="cd9cf172-4159-47d3-9ea5-7612aa4ee4fe" providerId="ADAL" clId="{54B122F4-8494-4ECC-B9B4-E2C63BFA2131}" dt="2019-03-25T08:40:25.998" v="7" actId="179"/>
          <ac:spMkLst>
            <pc:docMk/>
            <pc:sldMk cId="3284502608" sldId="555"/>
            <ac:spMk id="4" creationId="{2EB7D4B2-55C6-4A26-92B6-847B3080D560}"/>
          </ac:spMkLst>
        </pc:spChg>
      </pc:sldChg>
    </pc:docChg>
  </pc:docChgLst>
  <pc:docChgLst>
    <pc:chgData name="晓波 顾" userId="cd9cf172-4159-47d3-9ea5-7612aa4ee4fe" providerId="ADAL" clId="{9845A526-B7BA-4D76-BD9E-E635D1FBF62C}"/>
    <pc:docChg chg="modSld">
      <pc:chgData name="晓波 顾" userId="cd9cf172-4159-47d3-9ea5-7612aa4ee4fe" providerId="ADAL" clId="{9845A526-B7BA-4D76-BD9E-E635D1FBF62C}" dt="2019-03-25T13:55:28.477" v="1" actId="20577"/>
      <pc:docMkLst>
        <pc:docMk/>
      </pc:docMkLst>
      <pc:sldChg chg="modSp">
        <pc:chgData name="晓波 顾" userId="cd9cf172-4159-47d3-9ea5-7612aa4ee4fe" providerId="ADAL" clId="{9845A526-B7BA-4D76-BD9E-E635D1FBF62C}" dt="2019-03-25T13:55:28.477" v="1" actId="20577"/>
        <pc:sldMkLst>
          <pc:docMk/>
          <pc:sldMk cId="217585358" sldId="295"/>
        </pc:sldMkLst>
        <pc:spChg chg="mod">
          <ac:chgData name="晓波 顾" userId="cd9cf172-4159-47d3-9ea5-7612aa4ee4fe" providerId="ADAL" clId="{9845A526-B7BA-4D76-BD9E-E635D1FBF62C}" dt="2019-03-25T13:55:28.477" v="1" actId="20577"/>
          <ac:spMkLst>
            <pc:docMk/>
            <pc:sldMk cId="217585358" sldId="295"/>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1"/>
            <a:ext cx="4310486"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5634487" y="1"/>
            <a:ext cx="4310486" cy="344091"/>
          </a:xfrm>
          <a:prstGeom prst="rect">
            <a:avLst/>
          </a:prstGeom>
        </p:spPr>
        <p:txBody>
          <a:bodyPr vert="horz" lIns="91440" tIns="45720" rIns="91440" bIns="45720" rtlCol="0"/>
          <a:lstStyle>
            <a:lvl1pPr algn="r">
              <a:defRPr sz="1200"/>
            </a:lvl1pPr>
          </a:lstStyle>
          <a:p>
            <a:fld id="{AFF53374-1BA6-4011-9867-4BE9FD3CCADA}" type="datetimeFigureOut">
              <a:rPr lang="zh-CN" altLang="en-US" smtClean="0"/>
              <a:pPr/>
              <a:t>2019/5/29</a:t>
            </a:fld>
            <a:endParaRPr lang="zh-CN" altLang="en-US"/>
          </a:p>
        </p:txBody>
      </p:sp>
      <p:sp>
        <p:nvSpPr>
          <p:cNvPr id="4" name="页脚占位符 3"/>
          <p:cNvSpPr>
            <a:spLocks noGrp="1"/>
          </p:cNvSpPr>
          <p:nvPr>
            <p:ph type="ftr" sz="quarter" idx="2"/>
          </p:nvPr>
        </p:nvSpPr>
        <p:spPr>
          <a:xfrm>
            <a:off x="0" y="6513910"/>
            <a:ext cx="4310486" cy="34409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634487" y="6513910"/>
            <a:ext cx="4310486" cy="344090"/>
          </a:xfrm>
          <a:prstGeom prst="rect">
            <a:avLst/>
          </a:prstGeom>
        </p:spPr>
        <p:txBody>
          <a:bodyPr vert="horz" lIns="91440" tIns="45720" rIns="91440" bIns="45720" rtlCol="0" anchor="b"/>
          <a:lstStyle>
            <a:lvl1pPr algn="r">
              <a:defRPr sz="1200"/>
            </a:lvl1pPr>
          </a:lstStyle>
          <a:p>
            <a:fld id="{52028F4C-EEC3-4C29-A342-C540FB832FB2}" type="slidenum">
              <a:rPr lang="zh-CN" altLang="en-US" smtClean="0"/>
              <a:pPr/>
              <a:t>‹#›</a:t>
            </a:fld>
            <a:endParaRPr lang="zh-CN" altLang="en-US"/>
          </a:p>
        </p:txBody>
      </p:sp>
    </p:spTree>
    <p:extLst>
      <p:ext uri="{BB962C8B-B14F-4D97-AF65-F5344CB8AC3E}">
        <p14:creationId xmlns:p14="http://schemas.microsoft.com/office/powerpoint/2010/main" val="36009354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4310486" cy="3429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634487" y="0"/>
            <a:ext cx="4310486" cy="342900"/>
          </a:xfrm>
          <a:prstGeom prst="rect">
            <a:avLst/>
          </a:prstGeom>
        </p:spPr>
        <p:txBody>
          <a:bodyPr vert="horz" lIns="91440" tIns="45720" rIns="91440" bIns="45720" rtlCol="0"/>
          <a:lstStyle>
            <a:lvl1pPr algn="r">
              <a:defRPr sz="1200"/>
            </a:lvl1pPr>
          </a:lstStyle>
          <a:p>
            <a:fld id="{CA5BE39F-98F0-43F2-83C4-9C294FFC7CB3}" type="datetimeFigureOut">
              <a:rPr lang="zh-CN" altLang="en-US" smtClean="0"/>
              <a:pPr/>
              <a:t>2019/5/29</a:t>
            </a:fld>
            <a:endParaRPr lang="zh-CN" altLang="en-US"/>
          </a:p>
        </p:txBody>
      </p:sp>
      <p:sp>
        <p:nvSpPr>
          <p:cNvPr id="4" name="幻灯片图像占位符 3"/>
          <p:cNvSpPr>
            <a:spLocks noGrp="1" noRot="1" noChangeAspect="1"/>
          </p:cNvSpPr>
          <p:nvPr>
            <p:ph type="sldImg" idx="2"/>
          </p:nvPr>
        </p:nvSpPr>
        <p:spPr>
          <a:xfrm>
            <a:off x="2687638" y="514350"/>
            <a:ext cx="4573587" cy="257175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94728" y="3257550"/>
            <a:ext cx="7957820" cy="30861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6513910"/>
            <a:ext cx="4310486" cy="3429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634487" y="6513910"/>
            <a:ext cx="4310486" cy="342900"/>
          </a:xfrm>
          <a:prstGeom prst="rect">
            <a:avLst/>
          </a:prstGeom>
        </p:spPr>
        <p:txBody>
          <a:bodyPr vert="horz" lIns="91440" tIns="45720" rIns="91440" bIns="45720" rtlCol="0" anchor="b"/>
          <a:lstStyle>
            <a:lvl1pPr algn="r">
              <a:defRPr sz="1200"/>
            </a:lvl1pPr>
          </a:lstStyle>
          <a:p>
            <a:fld id="{6B2703BB-6236-4DED-A6CB-FFA59D9A4D00}" type="slidenum">
              <a:rPr lang="zh-CN" altLang="en-US" smtClean="0"/>
              <a:pPr/>
              <a:t>‹#›</a:t>
            </a:fld>
            <a:endParaRPr lang="zh-CN" altLang="en-US"/>
          </a:p>
        </p:txBody>
      </p:sp>
    </p:spTree>
    <p:extLst>
      <p:ext uri="{BB962C8B-B14F-4D97-AF65-F5344CB8AC3E}">
        <p14:creationId xmlns:p14="http://schemas.microsoft.com/office/powerpoint/2010/main" val="431864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B2703BB-6236-4DED-A6CB-FFA59D9A4D00}" type="slidenum">
              <a:rPr lang="zh-CN" altLang="en-US" smtClean="0"/>
              <a:pPr/>
              <a:t>2</a:t>
            </a:fld>
            <a:endParaRPr lang="zh-CN" altLang="en-US"/>
          </a:p>
        </p:txBody>
      </p:sp>
    </p:spTree>
    <p:extLst>
      <p:ext uri="{BB962C8B-B14F-4D97-AF65-F5344CB8AC3E}">
        <p14:creationId xmlns:p14="http://schemas.microsoft.com/office/powerpoint/2010/main" val="2635464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B2703BB-6236-4DED-A6CB-FFA59D9A4D00}" type="slidenum">
              <a:rPr lang="zh-CN" altLang="en-US" smtClean="0"/>
              <a:pPr/>
              <a:t>3</a:t>
            </a:fld>
            <a:endParaRPr lang="zh-CN" altLang="en-US"/>
          </a:p>
        </p:txBody>
      </p:sp>
    </p:spTree>
    <p:extLst>
      <p:ext uri="{BB962C8B-B14F-4D97-AF65-F5344CB8AC3E}">
        <p14:creationId xmlns:p14="http://schemas.microsoft.com/office/powerpoint/2010/main" val="3473731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B2703BB-6236-4DED-A6CB-FFA59D9A4D00}" type="slidenum">
              <a:rPr lang="zh-CN" altLang="en-US" smtClean="0"/>
              <a:pPr/>
              <a:t>6</a:t>
            </a:fld>
            <a:endParaRPr lang="zh-CN" altLang="en-US"/>
          </a:p>
        </p:txBody>
      </p:sp>
    </p:spTree>
    <p:extLst>
      <p:ext uri="{BB962C8B-B14F-4D97-AF65-F5344CB8AC3E}">
        <p14:creationId xmlns:p14="http://schemas.microsoft.com/office/powerpoint/2010/main" val="852610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B2703BB-6236-4DED-A6CB-FFA59D9A4D00}" type="slidenum">
              <a:rPr lang="zh-CN" altLang="en-US" smtClean="0"/>
              <a:pPr/>
              <a:t>9</a:t>
            </a:fld>
            <a:endParaRPr lang="zh-CN" altLang="en-US"/>
          </a:p>
        </p:txBody>
      </p:sp>
    </p:spTree>
    <p:extLst>
      <p:ext uri="{BB962C8B-B14F-4D97-AF65-F5344CB8AC3E}">
        <p14:creationId xmlns:p14="http://schemas.microsoft.com/office/powerpoint/2010/main" val="3087422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B2703BB-6236-4DED-A6CB-FFA59D9A4D00}" type="slidenum">
              <a:rPr lang="zh-CN" altLang="en-US" smtClean="0"/>
              <a:pPr/>
              <a:t>10</a:t>
            </a:fld>
            <a:endParaRPr lang="zh-CN" altLang="en-US"/>
          </a:p>
        </p:txBody>
      </p:sp>
    </p:spTree>
    <p:extLst>
      <p:ext uri="{BB962C8B-B14F-4D97-AF65-F5344CB8AC3E}">
        <p14:creationId xmlns:p14="http://schemas.microsoft.com/office/powerpoint/2010/main" val="775231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333C7DF1-9C8D-47D3-884E-0A4781359C04}" type="datetimeFigureOut">
              <a:rPr lang="zh-CN" altLang="en-US" smtClean="0"/>
              <a:pPr/>
              <a:t>2019/5/29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74E1582-8AFF-4772-93C6-0E7462AFCE37}" type="slidenum">
              <a:rPr lang="zh-CN" altLang="en-US" smtClean="0"/>
              <a:pPr/>
              <a:t>‹#›</a:t>
            </a:fld>
            <a:endParaRPr lang="zh-CN" altLang="en-US"/>
          </a:p>
        </p:txBody>
      </p:sp>
    </p:spTree>
    <p:extLst>
      <p:ext uri="{BB962C8B-B14F-4D97-AF65-F5344CB8AC3E}">
        <p14:creationId xmlns:p14="http://schemas.microsoft.com/office/powerpoint/2010/main" val="2435642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正文页（有框）">
    <p:bg>
      <p:bgRef idx="1003">
        <a:schemeClr val="bg1"/>
      </p:bgRef>
    </p:bg>
    <p:spTree>
      <p:nvGrpSpPr>
        <p:cNvPr id="1" name=""/>
        <p:cNvGrpSpPr/>
        <p:nvPr/>
      </p:nvGrpSpPr>
      <p:grpSpPr>
        <a:xfrm>
          <a:off x="0" y="0"/>
          <a:ext cx="0" cy="0"/>
          <a:chOff x="0" y="0"/>
          <a:chExt cx="0" cy="0"/>
        </a:xfrm>
      </p:grpSpPr>
      <p:grpSp>
        <p:nvGrpSpPr>
          <p:cNvPr id="2" name="组合 29"/>
          <p:cNvGrpSpPr>
            <a:grpSpLocks/>
          </p:cNvGrpSpPr>
          <p:nvPr userDrawn="1"/>
        </p:nvGrpSpPr>
        <p:grpSpPr bwMode="auto">
          <a:xfrm>
            <a:off x="25400" y="139701"/>
            <a:ext cx="12132000" cy="900000"/>
            <a:chOff x="5554551" y="861109"/>
            <a:chExt cx="4729512" cy="523601"/>
          </a:xfrm>
        </p:grpSpPr>
        <p:sp>
          <p:nvSpPr>
            <p:cNvPr id="3" name="圆角矩形 2">
              <a:extLst>
                <a:ext uri="{FF2B5EF4-FFF2-40B4-BE49-F238E27FC236}">
                  <a16:creationId xmlns:a16="http://schemas.microsoft.com/office/drawing/2014/main" id="{54FB01D2-CC79-4275-9EEF-9001DBA1E46A}"/>
                </a:ext>
              </a:extLst>
            </p:cNvPr>
            <p:cNvSpPr/>
            <p:nvPr/>
          </p:nvSpPr>
          <p:spPr>
            <a:xfrm>
              <a:off x="5554551" y="861109"/>
              <a:ext cx="4729512" cy="523601"/>
            </a:xfrm>
            <a:prstGeom prst="roundRect">
              <a:avLst/>
            </a:prstGeom>
            <a:solidFill>
              <a:srgbClr val="A22700"/>
            </a:solidFill>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4" name="矩形 3">
              <a:extLst>
                <a:ext uri="{FF2B5EF4-FFF2-40B4-BE49-F238E27FC236}">
                  <a16:creationId xmlns:a16="http://schemas.microsoft.com/office/drawing/2014/main" id="{2D635598-3378-4A31-A6E9-F31AD923953B}"/>
                </a:ext>
              </a:extLst>
            </p:cNvPr>
            <p:cNvSpPr/>
            <p:nvPr/>
          </p:nvSpPr>
          <p:spPr>
            <a:xfrm>
              <a:off x="5642288" y="916993"/>
              <a:ext cx="4590901" cy="411833"/>
            </a:xfrm>
            <a:prstGeom prst="rect">
              <a:avLst/>
            </a:prstGeom>
          </p:spPr>
          <p:txBody>
            <a:bodyPr wrap="square">
              <a:spAutoFit/>
            </a:bodyPr>
            <a:lstStyle/>
            <a:p>
              <a:pPr>
                <a:defRPr/>
              </a:pPr>
              <a:endParaRPr lang="zh-CN" altLang="en-US" sz="4000" b="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pic>
        <p:nvPicPr>
          <p:cNvPr id="5"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10497437" y="6027694"/>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9607551" y="6229230"/>
            <a:ext cx="730250" cy="62877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11461750" y="6229230"/>
            <a:ext cx="730250" cy="628770"/>
          </a:xfrm>
          <a:prstGeom prst="rect">
            <a:avLst/>
          </a:prstGeom>
          <a:noFill/>
          <a:extLst>
            <a:ext uri="{909E8E84-426E-40DD-AFC4-6F175D3DCCD1}">
              <a14:hiddenFill xmlns:a14="http://schemas.microsoft.com/office/drawing/2010/main">
                <a:solidFill>
                  <a:srgbClr val="FFFFFF"/>
                </a:solidFill>
              </a14:hiddenFill>
            </a:ext>
          </a:extLst>
        </p:spPr>
      </p:pic>
      <p:grpSp>
        <p:nvGrpSpPr>
          <p:cNvPr id="8" name="组合 7"/>
          <p:cNvGrpSpPr/>
          <p:nvPr userDrawn="1"/>
        </p:nvGrpSpPr>
        <p:grpSpPr>
          <a:xfrm>
            <a:off x="25973" y="6092633"/>
            <a:ext cx="11803570" cy="674507"/>
            <a:chOff x="25973" y="6092633"/>
            <a:chExt cx="11803570" cy="674507"/>
          </a:xfrm>
        </p:grpSpPr>
        <p:sp>
          <p:nvSpPr>
            <p:cNvPr id="9" name="矩形 8"/>
            <p:cNvSpPr/>
            <p:nvPr/>
          </p:nvSpPr>
          <p:spPr>
            <a:xfrm>
              <a:off x="25973" y="6675411"/>
              <a:ext cx="9396000" cy="36000"/>
            </a:xfrm>
            <a:prstGeom prst="rect">
              <a:avLst/>
            </a:prstGeom>
            <a:gradFill flip="none" rotWithShape="1">
              <a:gsLst>
                <a:gs pos="0">
                  <a:srgbClr val="A22700"/>
                </a:gs>
                <a:gs pos="58000">
                  <a:schemeClr val="bg2">
                    <a:lumMod val="50000"/>
                  </a:schemeClr>
                </a:gs>
                <a:gs pos="100000">
                  <a:schemeClr val="bg2">
                    <a:lumMod val="9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35151" y="6092633"/>
              <a:ext cx="2394392" cy="674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1" name="标题 10">
            <a:extLst>
              <a:ext uri="{FF2B5EF4-FFF2-40B4-BE49-F238E27FC236}">
                <a16:creationId xmlns:a16="http://schemas.microsoft.com/office/drawing/2014/main" id="{0870B95D-0231-4506-9467-1B870E699D4C}"/>
              </a:ext>
            </a:extLst>
          </p:cNvPr>
          <p:cNvSpPr>
            <a:spLocks noGrp="1"/>
          </p:cNvSpPr>
          <p:nvPr>
            <p:ph type="title"/>
          </p:nvPr>
        </p:nvSpPr>
        <p:spPr>
          <a:xfrm>
            <a:off x="162641" y="162199"/>
            <a:ext cx="11864257" cy="855004"/>
          </a:xfrm>
        </p:spPr>
        <p:txBody>
          <a:bodyPr>
            <a:normAutofit/>
          </a:bodyPr>
          <a:lstStyle>
            <a:lvl1pPr marL="0" algn="l" defTabSz="914400" rtl="0" eaLnBrk="1" latinLnBrk="0" hangingPunct="1">
              <a:defRPr lang="zh-CN" altLang="en-US" sz="2800" b="1" kern="12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defRPr>
            </a:lvl1pPr>
          </a:lstStyle>
          <a:p>
            <a:r>
              <a:rPr lang="zh-CN" altLang="en-US" dirty="0"/>
              <a:t>单击此处编辑母版标题样式</a:t>
            </a:r>
          </a:p>
        </p:txBody>
      </p:sp>
      <p:sp>
        <p:nvSpPr>
          <p:cNvPr id="14" name="圆角矩形 11">
            <a:extLst>
              <a:ext uri="{FF2B5EF4-FFF2-40B4-BE49-F238E27FC236}">
                <a16:creationId xmlns:a16="http://schemas.microsoft.com/office/drawing/2014/main" id="{899E33F2-B912-43C4-97F6-B4993C41F828}"/>
              </a:ext>
            </a:extLst>
          </p:cNvPr>
          <p:cNvSpPr/>
          <p:nvPr userDrawn="1"/>
        </p:nvSpPr>
        <p:spPr>
          <a:xfrm>
            <a:off x="250460" y="1349365"/>
            <a:ext cx="11579083" cy="4678329"/>
          </a:xfrm>
          <a:prstGeom prst="roundRect">
            <a:avLst/>
          </a:prstGeom>
          <a:noFill/>
          <a:ln w="28575">
            <a:solidFill>
              <a:srgbClr val="B155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文本占位符 13">
            <a:extLst>
              <a:ext uri="{FF2B5EF4-FFF2-40B4-BE49-F238E27FC236}">
                <a16:creationId xmlns:a16="http://schemas.microsoft.com/office/drawing/2014/main" id="{6308D7A2-4B39-4C85-9C9C-958E940A136F}"/>
              </a:ext>
            </a:extLst>
          </p:cNvPr>
          <p:cNvSpPr>
            <a:spLocks noGrp="1"/>
          </p:cNvSpPr>
          <p:nvPr>
            <p:ph type="body" sz="quarter" idx="10"/>
          </p:nvPr>
        </p:nvSpPr>
        <p:spPr>
          <a:xfrm>
            <a:off x="593725" y="1624013"/>
            <a:ext cx="10868025" cy="4232275"/>
          </a:xfrm>
        </p:spPr>
        <p:txBody>
          <a:bodyPr/>
          <a:lstStyle>
            <a:lvl1pPr marL="0" indent="0">
              <a:lnSpc>
                <a:spcPct val="100000"/>
              </a:lnSpc>
              <a:buNone/>
              <a:defRPr b="1">
                <a:solidFill>
                  <a:schemeClr val="tx1"/>
                </a:solidFill>
              </a:defRPr>
            </a:lvl1pPr>
            <a:lvl2pPr marL="457200" indent="0">
              <a:lnSpc>
                <a:spcPct val="150000"/>
              </a:lnSpc>
              <a:buFontTx/>
              <a:buNone/>
              <a:defRPr/>
            </a:lvl2pPr>
            <a:lvl3pPr marL="914400" indent="0">
              <a:lnSpc>
                <a:spcPct val="150000"/>
              </a:lnSpc>
              <a:buFontTx/>
              <a:buNone/>
              <a:defRPr/>
            </a:lvl3pPr>
            <a:lvl4pPr marL="1371600" indent="0">
              <a:lnSpc>
                <a:spcPct val="150000"/>
              </a:lnSpc>
              <a:buFontTx/>
              <a:buNone/>
              <a:defRPr/>
            </a:lvl4pPr>
            <a:lvl5pPr marL="1828800" indent="0">
              <a:lnSpc>
                <a:spcPct val="150000"/>
              </a:lnSpc>
              <a:buFontTx/>
              <a:buNone/>
              <a:defRPr/>
            </a:lvl5p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Tree>
    <p:extLst>
      <p:ext uri="{BB962C8B-B14F-4D97-AF65-F5344CB8AC3E}">
        <p14:creationId xmlns:p14="http://schemas.microsoft.com/office/powerpoint/2010/main" val="1903251933"/>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正文页（无框）">
    <p:bg>
      <p:bgRef idx="1003">
        <a:schemeClr val="bg1"/>
      </p:bgRef>
    </p:bg>
    <p:spTree>
      <p:nvGrpSpPr>
        <p:cNvPr id="1" name=""/>
        <p:cNvGrpSpPr/>
        <p:nvPr/>
      </p:nvGrpSpPr>
      <p:grpSpPr>
        <a:xfrm>
          <a:off x="0" y="0"/>
          <a:ext cx="0" cy="0"/>
          <a:chOff x="0" y="0"/>
          <a:chExt cx="0" cy="0"/>
        </a:xfrm>
      </p:grpSpPr>
      <p:grpSp>
        <p:nvGrpSpPr>
          <p:cNvPr id="2" name="组合 29"/>
          <p:cNvGrpSpPr>
            <a:grpSpLocks/>
          </p:cNvGrpSpPr>
          <p:nvPr userDrawn="1"/>
        </p:nvGrpSpPr>
        <p:grpSpPr bwMode="auto">
          <a:xfrm>
            <a:off x="25400" y="139701"/>
            <a:ext cx="12132000" cy="900000"/>
            <a:chOff x="5554551" y="861109"/>
            <a:chExt cx="4729512" cy="523601"/>
          </a:xfrm>
        </p:grpSpPr>
        <p:sp>
          <p:nvSpPr>
            <p:cNvPr id="3" name="圆角矩形 2">
              <a:extLst>
                <a:ext uri="{FF2B5EF4-FFF2-40B4-BE49-F238E27FC236}">
                  <a16:creationId xmlns:a16="http://schemas.microsoft.com/office/drawing/2014/main" id="{54FB01D2-CC79-4275-9EEF-9001DBA1E46A}"/>
                </a:ext>
              </a:extLst>
            </p:cNvPr>
            <p:cNvSpPr/>
            <p:nvPr/>
          </p:nvSpPr>
          <p:spPr>
            <a:xfrm>
              <a:off x="5554551" y="861109"/>
              <a:ext cx="4729512" cy="523601"/>
            </a:xfrm>
            <a:prstGeom prst="roundRect">
              <a:avLst/>
            </a:prstGeom>
            <a:solidFill>
              <a:srgbClr val="A22700"/>
            </a:solidFill>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4" name="矩形 3">
              <a:extLst>
                <a:ext uri="{FF2B5EF4-FFF2-40B4-BE49-F238E27FC236}">
                  <a16:creationId xmlns:a16="http://schemas.microsoft.com/office/drawing/2014/main" id="{2D635598-3378-4A31-A6E9-F31AD923953B}"/>
                </a:ext>
              </a:extLst>
            </p:cNvPr>
            <p:cNvSpPr/>
            <p:nvPr/>
          </p:nvSpPr>
          <p:spPr>
            <a:xfrm>
              <a:off x="5642288" y="916993"/>
              <a:ext cx="4590901" cy="411833"/>
            </a:xfrm>
            <a:prstGeom prst="rect">
              <a:avLst/>
            </a:prstGeom>
          </p:spPr>
          <p:txBody>
            <a:bodyPr wrap="square">
              <a:spAutoFit/>
            </a:bodyPr>
            <a:lstStyle/>
            <a:p>
              <a:pPr>
                <a:defRPr/>
              </a:pPr>
              <a:endParaRPr lang="zh-CN" altLang="en-US" sz="4000" b="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pic>
        <p:nvPicPr>
          <p:cNvPr id="5"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10497437" y="6027694"/>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9607551" y="6229230"/>
            <a:ext cx="730250" cy="62877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11461750" y="6229230"/>
            <a:ext cx="730250" cy="628770"/>
          </a:xfrm>
          <a:prstGeom prst="rect">
            <a:avLst/>
          </a:prstGeom>
          <a:noFill/>
          <a:extLst>
            <a:ext uri="{909E8E84-426E-40DD-AFC4-6F175D3DCCD1}">
              <a14:hiddenFill xmlns:a14="http://schemas.microsoft.com/office/drawing/2010/main">
                <a:solidFill>
                  <a:srgbClr val="FFFFFF"/>
                </a:solidFill>
              </a14:hiddenFill>
            </a:ext>
          </a:extLst>
        </p:spPr>
      </p:pic>
      <p:grpSp>
        <p:nvGrpSpPr>
          <p:cNvPr id="8" name="组合 7"/>
          <p:cNvGrpSpPr/>
          <p:nvPr userDrawn="1"/>
        </p:nvGrpSpPr>
        <p:grpSpPr>
          <a:xfrm>
            <a:off x="25973" y="6092633"/>
            <a:ext cx="11803570" cy="674507"/>
            <a:chOff x="25973" y="6092633"/>
            <a:chExt cx="11803570" cy="674507"/>
          </a:xfrm>
        </p:grpSpPr>
        <p:sp>
          <p:nvSpPr>
            <p:cNvPr id="9" name="矩形 8"/>
            <p:cNvSpPr/>
            <p:nvPr/>
          </p:nvSpPr>
          <p:spPr>
            <a:xfrm>
              <a:off x="25973" y="6675411"/>
              <a:ext cx="9396000" cy="36000"/>
            </a:xfrm>
            <a:prstGeom prst="rect">
              <a:avLst/>
            </a:prstGeom>
            <a:gradFill flip="none" rotWithShape="1">
              <a:gsLst>
                <a:gs pos="0">
                  <a:srgbClr val="A22700"/>
                </a:gs>
                <a:gs pos="58000">
                  <a:schemeClr val="bg2">
                    <a:lumMod val="50000"/>
                  </a:schemeClr>
                </a:gs>
                <a:gs pos="100000">
                  <a:schemeClr val="bg2">
                    <a:lumMod val="9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35151" y="6092633"/>
              <a:ext cx="2394392" cy="674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1" name="标题 10">
            <a:extLst>
              <a:ext uri="{FF2B5EF4-FFF2-40B4-BE49-F238E27FC236}">
                <a16:creationId xmlns:a16="http://schemas.microsoft.com/office/drawing/2014/main" id="{0870B95D-0231-4506-9467-1B870E699D4C}"/>
              </a:ext>
            </a:extLst>
          </p:cNvPr>
          <p:cNvSpPr>
            <a:spLocks noGrp="1"/>
          </p:cNvSpPr>
          <p:nvPr>
            <p:ph type="title"/>
          </p:nvPr>
        </p:nvSpPr>
        <p:spPr>
          <a:xfrm>
            <a:off x="162641" y="162199"/>
            <a:ext cx="11864257" cy="855004"/>
          </a:xfrm>
        </p:spPr>
        <p:txBody>
          <a:bodyPr>
            <a:normAutofit/>
          </a:bodyPr>
          <a:lstStyle>
            <a:lvl1pPr marL="0" algn="l" defTabSz="914400" rtl="0" eaLnBrk="1" latinLnBrk="0" hangingPunct="1">
              <a:defRPr lang="zh-CN" altLang="en-US" sz="2800" b="1" kern="12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defRPr>
            </a:lvl1pPr>
          </a:lstStyle>
          <a:p>
            <a:r>
              <a:rPr lang="zh-CN" altLang="en-US" dirty="0"/>
              <a:t>单击此处编辑母版标题样式</a:t>
            </a:r>
          </a:p>
        </p:txBody>
      </p:sp>
      <p:sp>
        <p:nvSpPr>
          <p:cNvPr id="15" name="文本占位符 13">
            <a:extLst>
              <a:ext uri="{FF2B5EF4-FFF2-40B4-BE49-F238E27FC236}">
                <a16:creationId xmlns:a16="http://schemas.microsoft.com/office/drawing/2014/main" id="{6308D7A2-4B39-4C85-9C9C-958E940A136F}"/>
              </a:ext>
            </a:extLst>
          </p:cNvPr>
          <p:cNvSpPr>
            <a:spLocks noGrp="1"/>
          </p:cNvSpPr>
          <p:nvPr>
            <p:ph type="body" sz="quarter" idx="10"/>
          </p:nvPr>
        </p:nvSpPr>
        <p:spPr>
          <a:xfrm>
            <a:off x="593725" y="1624013"/>
            <a:ext cx="10868025" cy="4232275"/>
          </a:xfrm>
        </p:spPr>
        <p:txBody>
          <a:bodyPr/>
          <a:lstStyle>
            <a:lvl1pPr marL="0" indent="0">
              <a:lnSpc>
                <a:spcPct val="100000"/>
              </a:lnSpc>
              <a:buNone/>
              <a:defRPr b="1">
                <a:solidFill>
                  <a:schemeClr val="tx1"/>
                </a:solidFill>
              </a:defRPr>
            </a:lvl1pPr>
            <a:lvl2pPr marL="457200" indent="0">
              <a:lnSpc>
                <a:spcPct val="150000"/>
              </a:lnSpc>
              <a:buFontTx/>
              <a:buNone/>
              <a:defRPr/>
            </a:lvl2pPr>
            <a:lvl3pPr marL="914400" indent="0">
              <a:lnSpc>
                <a:spcPct val="150000"/>
              </a:lnSpc>
              <a:buFontTx/>
              <a:buNone/>
              <a:defRPr/>
            </a:lvl3pPr>
            <a:lvl4pPr marL="1371600" indent="0">
              <a:lnSpc>
                <a:spcPct val="150000"/>
              </a:lnSpc>
              <a:buFontTx/>
              <a:buNone/>
              <a:defRPr/>
            </a:lvl4pPr>
            <a:lvl5pPr marL="1828800" indent="0">
              <a:lnSpc>
                <a:spcPct val="150000"/>
              </a:lnSpc>
              <a:buFontTx/>
              <a:buNone/>
              <a:defRPr/>
            </a:lvl5pPr>
          </a:lstStyle>
          <a:p>
            <a:pPr lvl="0"/>
            <a:r>
              <a:rPr lang="zh-CN" altLang="en-US" dirty="0"/>
              <a:t>单击此处编辑母版文本样式</a:t>
            </a:r>
          </a:p>
          <a:p>
            <a:pPr lvl="1"/>
            <a:r>
              <a:rPr lang="zh-CN" altLang="en-US" dirty="0"/>
              <a:t>二级</a:t>
            </a:r>
          </a:p>
          <a:p>
            <a:pPr lvl="2"/>
            <a:r>
              <a:rPr lang="zh-CN" altLang="en-US" dirty="0"/>
              <a:t>三级</a:t>
            </a:r>
          </a:p>
          <a:p>
            <a:pPr lvl="3"/>
            <a:r>
              <a:rPr lang="zh-CN" altLang="en-US" dirty="0"/>
              <a:t>四级</a:t>
            </a:r>
          </a:p>
          <a:p>
            <a:pPr lvl="4"/>
            <a:r>
              <a:rPr lang="zh-CN" altLang="en-US" dirty="0"/>
              <a:t>五级</a:t>
            </a:r>
          </a:p>
        </p:txBody>
      </p:sp>
    </p:spTree>
    <p:extLst>
      <p:ext uri="{BB962C8B-B14F-4D97-AF65-F5344CB8AC3E}">
        <p14:creationId xmlns:p14="http://schemas.microsoft.com/office/powerpoint/2010/main" val="3273643920"/>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4_空白">
    <p:bg>
      <p:bgRef idx="1003">
        <a:schemeClr val="bg1"/>
      </p:bgRef>
    </p:bg>
    <p:spTree>
      <p:nvGrpSpPr>
        <p:cNvPr id="1" name=""/>
        <p:cNvGrpSpPr/>
        <p:nvPr/>
      </p:nvGrpSpPr>
      <p:grpSpPr>
        <a:xfrm>
          <a:off x="0" y="0"/>
          <a:ext cx="0" cy="0"/>
          <a:chOff x="0" y="0"/>
          <a:chExt cx="0" cy="0"/>
        </a:xfrm>
      </p:grpSpPr>
      <p:grpSp>
        <p:nvGrpSpPr>
          <p:cNvPr id="2" name="组合 29"/>
          <p:cNvGrpSpPr>
            <a:grpSpLocks/>
          </p:cNvGrpSpPr>
          <p:nvPr userDrawn="1"/>
        </p:nvGrpSpPr>
        <p:grpSpPr bwMode="auto">
          <a:xfrm>
            <a:off x="25400" y="139701"/>
            <a:ext cx="12132000" cy="900000"/>
            <a:chOff x="5554551" y="861109"/>
            <a:chExt cx="4729512" cy="523601"/>
          </a:xfrm>
        </p:grpSpPr>
        <p:sp>
          <p:nvSpPr>
            <p:cNvPr id="3" name="圆角矩形 2">
              <a:extLst>
                <a:ext uri="{FF2B5EF4-FFF2-40B4-BE49-F238E27FC236}">
                  <a16:creationId xmlns:a16="http://schemas.microsoft.com/office/drawing/2014/main" id="{54FB01D2-CC79-4275-9EEF-9001DBA1E46A}"/>
                </a:ext>
              </a:extLst>
            </p:cNvPr>
            <p:cNvSpPr/>
            <p:nvPr/>
          </p:nvSpPr>
          <p:spPr>
            <a:xfrm>
              <a:off x="5554551" y="861109"/>
              <a:ext cx="4729512" cy="523601"/>
            </a:xfrm>
            <a:prstGeom prst="roundRect">
              <a:avLst/>
            </a:prstGeom>
            <a:solidFill>
              <a:srgbClr val="A22700"/>
            </a:solidFill>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4" name="矩形 3">
              <a:extLst>
                <a:ext uri="{FF2B5EF4-FFF2-40B4-BE49-F238E27FC236}">
                  <a16:creationId xmlns:a16="http://schemas.microsoft.com/office/drawing/2014/main" id="{2D635598-3378-4A31-A6E9-F31AD923953B}"/>
                </a:ext>
              </a:extLst>
            </p:cNvPr>
            <p:cNvSpPr/>
            <p:nvPr/>
          </p:nvSpPr>
          <p:spPr>
            <a:xfrm>
              <a:off x="5642288" y="916993"/>
              <a:ext cx="4590901" cy="411833"/>
            </a:xfrm>
            <a:prstGeom prst="rect">
              <a:avLst/>
            </a:prstGeom>
          </p:spPr>
          <p:txBody>
            <a:bodyPr wrap="square">
              <a:spAutoFit/>
            </a:bodyPr>
            <a:lstStyle/>
            <a:p>
              <a:pPr>
                <a:defRPr/>
              </a:pPr>
              <a:r>
                <a:rPr lang="zh-CN" altLang="en-US" sz="4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四、强调几个方面的工作</a:t>
              </a:r>
              <a:endParaRPr lang="zh-CN" altLang="en-US" sz="4000" b="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pic>
        <p:nvPicPr>
          <p:cNvPr id="5"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10497437" y="6027694"/>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9607551" y="6229230"/>
            <a:ext cx="730250" cy="62877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11461750" y="6229230"/>
            <a:ext cx="730250" cy="628770"/>
          </a:xfrm>
          <a:prstGeom prst="rect">
            <a:avLst/>
          </a:prstGeom>
          <a:noFill/>
          <a:extLst>
            <a:ext uri="{909E8E84-426E-40DD-AFC4-6F175D3DCCD1}">
              <a14:hiddenFill xmlns:a14="http://schemas.microsoft.com/office/drawing/2010/main">
                <a:solidFill>
                  <a:srgbClr val="FFFFFF"/>
                </a:solidFill>
              </a14:hiddenFill>
            </a:ext>
          </a:extLst>
        </p:spPr>
      </p:pic>
      <p:grpSp>
        <p:nvGrpSpPr>
          <p:cNvPr id="8" name="组合 7"/>
          <p:cNvGrpSpPr/>
          <p:nvPr userDrawn="1"/>
        </p:nvGrpSpPr>
        <p:grpSpPr>
          <a:xfrm>
            <a:off x="25973" y="6092633"/>
            <a:ext cx="11803570" cy="674507"/>
            <a:chOff x="25973" y="6092633"/>
            <a:chExt cx="11803570" cy="674507"/>
          </a:xfrm>
        </p:grpSpPr>
        <p:sp>
          <p:nvSpPr>
            <p:cNvPr id="9" name="矩形 8"/>
            <p:cNvSpPr/>
            <p:nvPr/>
          </p:nvSpPr>
          <p:spPr>
            <a:xfrm>
              <a:off x="25973" y="6675411"/>
              <a:ext cx="9396000" cy="36000"/>
            </a:xfrm>
            <a:prstGeom prst="rect">
              <a:avLst/>
            </a:prstGeom>
            <a:gradFill flip="none" rotWithShape="1">
              <a:gsLst>
                <a:gs pos="0">
                  <a:srgbClr val="A22700"/>
                </a:gs>
                <a:gs pos="58000">
                  <a:schemeClr val="bg2">
                    <a:lumMod val="50000"/>
                  </a:schemeClr>
                </a:gs>
                <a:gs pos="100000">
                  <a:schemeClr val="bg2">
                    <a:lumMod val="9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35151" y="6092633"/>
              <a:ext cx="2394392" cy="674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50331794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7_空白">
    <p:bg>
      <p:bgRef idx="1003">
        <a:schemeClr val="bg1"/>
      </p:bgRef>
    </p:bg>
    <p:spTree>
      <p:nvGrpSpPr>
        <p:cNvPr id="1" name=""/>
        <p:cNvGrpSpPr/>
        <p:nvPr/>
      </p:nvGrpSpPr>
      <p:grpSpPr>
        <a:xfrm>
          <a:off x="0" y="0"/>
          <a:ext cx="0" cy="0"/>
          <a:chOff x="0" y="0"/>
          <a:chExt cx="0" cy="0"/>
        </a:xfrm>
      </p:grpSpPr>
      <p:grpSp>
        <p:nvGrpSpPr>
          <p:cNvPr id="2" name="组合 29"/>
          <p:cNvGrpSpPr>
            <a:grpSpLocks/>
          </p:cNvGrpSpPr>
          <p:nvPr userDrawn="1"/>
        </p:nvGrpSpPr>
        <p:grpSpPr bwMode="auto">
          <a:xfrm>
            <a:off x="25400" y="139701"/>
            <a:ext cx="12132000" cy="900000"/>
            <a:chOff x="5554551" y="861109"/>
            <a:chExt cx="4729512" cy="523601"/>
          </a:xfrm>
        </p:grpSpPr>
        <p:sp>
          <p:nvSpPr>
            <p:cNvPr id="3" name="圆角矩形 2">
              <a:extLst>
                <a:ext uri="{FF2B5EF4-FFF2-40B4-BE49-F238E27FC236}">
                  <a16:creationId xmlns:a16="http://schemas.microsoft.com/office/drawing/2014/main" id="{54FB01D2-CC79-4275-9EEF-9001DBA1E46A}"/>
                </a:ext>
              </a:extLst>
            </p:cNvPr>
            <p:cNvSpPr/>
            <p:nvPr/>
          </p:nvSpPr>
          <p:spPr>
            <a:xfrm>
              <a:off x="5554551" y="861109"/>
              <a:ext cx="4729512" cy="523601"/>
            </a:xfrm>
            <a:prstGeom prst="roundRect">
              <a:avLst/>
            </a:prstGeom>
            <a:solidFill>
              <a:srgbClr val="A22700"/>
            </a:solidFill>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4" name="矩形 3">
              <a:extLst>
                <a:ext uri="{FF2B5EF4-FFF2-40B4-BE49-F238E27FC236}">
                  <a16:creationId xmlns:a16="http://schemas.microsoft.com/office/drawing/2014/main" id="{2D635598-3378-4A31-A6E9-F31AD923953B}"/>
                </a:ext>
              </a:extLst>
            </p:cNvPr>
            <p:cNvSpPr/>
            <p:nvPr/>
          </p:nvSpPr>
          <p:spPr>
            <a:xfrm>
              <a:off x="5642288" y="916993"/>
              <a:ext cx="4590901" cy="411833"/>
            </a:xfrm>
            <a:prstGeom prst="rect">
              <a:avLst/>
            </a:prstGeom>
          </p:spPr>
          <p:txBody>
            <a:bodyPr wrap="square">
              <a:spAutoFit/>
            </a:bodyPr>
            <a:lstStyle/>
            <a:p>
              <a:pPr>
                <a:defRPr/>
              </a:pPr>
              <a:endParaRPr lang="zh-CN" altLang="en-US" sz="4000" b="0" spc="6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pic>
        <p:nvPicPr>
          <p:cNvPr id="5"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10497437" y="6027694"/>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9607551" y="6229230"/>
            <a:ext cx="730250" cy="62877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11461750" y="6229230"/>
            <a:ext cx="730250" cy="628770"/>
          </a:xfrm>
          <a:prstGeom prst="rect">
            <a:avLst/>
          </a:prstGeom>
          <a:noFill/>
          <a:extLst>
            <a:ext uri="{909E8E84-426E-40DD-AFC4-6F175D3DCCD1}">
              <a14:hiddenFill xmlns:a14="http://schemas.microsoft.com/office/drawing/2010/main">
                <a:solidFill>
                  <a:srgbClr val="FFFFFF"/>
                </a:solidFill>
              </a14:hiddenFill>
            </a:ext>
          </a:extLst>
        </p:spPr>
      </p:pic>
      <p:grpSp>
        <p:nvGrpSpPr>
          <p:cNvPr id="8" name="组合 7"/>
          <p:cNvGrpSpPr/>
          <p:nvPr userDrawn="1"/>
        </p:nvGrpSpPr>
        <p:grpSpPr>
          <a:xfrm>
            <a:off x="25973" y="6092633"/>
            <a:ext cx="11803570" cy="674507"/>
            <a:chOff x="25973" y="6092633"/>
            <a:chExt cx="11803570" cy="674507"/>
          </a:xfrm>
        </p:grpSpPr>
        <p:sp>
          <p:nvSpPr>
            <p:cNvPr id="9" name="矩形 8"/>
            <p:cNvSpPr/>
            <p:nvPr/>
          </p:nvSpPr>
          <p:spPr>
            <a:xfrm>
              <a:off x="25973" y="6675411"/>
              <a:ext cx="9396000" cy="36000"/>
            </a:xfrm>
            <a:prstGeom prst="rect">
              <a:avLst/>
            </a:prstGeom>
            <a:gradFill flip="none" rotWithShape="1">
              <a:gsLst>
                <a:gs pos="0">
                  <a:srgbClr val="A22700"/>
                </a:gs>
                <a:gs pos="58000">
                  <a:schemeClr val="bg2">
                    <a:lumMod val="50000"/>
                  </a:schemeClr>
                </a:gs>
                <a:gs pos="100000">
                  <a:schemeClr val="bg2">
                    <a:lumMod val="9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35151" y="6092633"/>
              <a:ext cx="2394392" cy="674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2" name="文本占位符 11"/>
          <p:cNvSpPr>
            <a:spLocks noGrp="1"/>
          </p:cNvSpPr>
          <p:nvPr>
            <p:ph type="body" sz="quarter" idx="10"/>
          </p:nvPr>
        </p:nvSpPr>
        <p:spPr>
          <a:xfrm>
            <a:off x="601825" y="1601120"/>
            <a:ext cx="10979150" cy="4358276"/>
          </a:xfrm>
        </p:spPr>
        <p:txBody>
          <a:bodyPr/>
          <a:lstStyle>
            <a:lvl1pPr>
              <a:lnSpc>
                <a:spcPct val="150000"/>
              </a:lnSpc>
              <a:defRPr/>
            </a:lvl1pPr>
          </a:lstStyle>
          <a:p>
            <a:pPr lvl="0"/>
            <a:r>
              <a:rPr lang="zh-CN" altLang="en-US" dirty="0"/>
              <a:t>单击此处编辑母版文本样式</a:t>
            </a:r>
            <a:endParaRPr lang="en-US" altLang="zh-CN" dirty="0"/>
          </a:p>
          <a:p>
            <a:pPr lvl="0"/>
            <a:endParaRPr lang="en-US" altLang="zh-CN" dirty="0"/>
          </a:p>
          <a:p>
            <a:pPr lvl="0"/>
            <a:endParaRPr lang="zh-CN" altLang="en-US" dirty="0"/>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3294575656"/>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2_空白">
    <p:bg>
      <p:bgRef idx="1003">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2360152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33C7DF1-9C8D-47D3-884E-0A4781359C04}" type="datetimeFigureOut">
              <a:rPr lang="zh-CN" altLang="en-US" smtClean="0"/>
              <a:pPr/>
              <a:t>2019/5/29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74E1582-8AFF-4772-93C6-0E7462AFCE37}" type="slidenum">
              <a:rPr lang="zh-CN" altLang="en-US" smtClean="0"/>
              <a:pPr/>
              <a:t>‹#›</a:t>
            </a:fld>
            <a:endParaRPr lang="zh-CN" altLang="en-US"/>
          </a:p>
        </p:txBody>
      </p:sp>
      <p:grpSp>
        <p:nvGrpSpPr>
          <p:cNvPr id="8" name="组合 29"/>
          <p:cNvGrpSpPr>
            <a:grpSpLocks/>
          </p:cNvGrpSpPr>
          <p:nvPr userDrawn="1"/>
        </p:nvGrpSpPr>
        <p:grpSpPr bwMode="auto">
          <a:xfrm>
            <a:off x="25400" y="139701"/>
            <a:ext cx="12132000" cy="900000"/>
            <a:chOff x="5554551" y="861109"/>
            <a:chExt cx="4729512" cy="523601"/>
          </a:xfrm>
        </p:grpSpPr>
        <p:sp>
          <p:nvSpPr>
            <p:cNvPr id="9" name="圆角矩形 8">
              <a:extLst>
                <a:ext uri="{FF2B5EF4-FFF2-40B4-BE49-F238E27FC236}">
                  <a16:creationId xmlns:a16="http://schemas.microsoft.com/office/drawing/2014/main" id="{54FB01D2-CC79-4275-9EEF-9001DBA1E46A}"/>
                </a:ext>
              </a:extLst>
            </p:cNvPr>
            <p:cNvSpPr/>
            <p:nvPr/>
          </p:nvSpPr>
          <p:spPr>
            <a:xfrm>
              <a:off x="5554551" y="861109"/>
              <a:ext cx="4729512" cy="523601"/>
            </a:xfrm>
            <a:prstGeom prst="roundRect">
              <a:avLst/>
            </a:prstGeom>
            <a:solidFill>
              <a:srgbClr val="A22700"/>
            </a:solidFill>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10" name="矩形 9">
              <a:extLst>
                <a:ext uri="{FF2B5EF4-FFF2-40B4-BE49-F238E27FC236}">
                  <a16:creationId xmlns:a16="http://schemas.microsoft.com/office/drawing/2014/main" id="{2D635598-3378-4A31-A6E9-F31AD923953B}"/>
                </a:ext>
              </a:extLst>
            </p:cNvPr>
            <p:cNvSpPr/>
            <p:nvPr/>
          </p:nvSpPr>
          <p:spPr>
            <a:xfrm>
              <a:off x="5642288" y="916993"/>
              <a:ext cx="4590901" cy="411833"/>
            </a:xfrm>
            <a:prstGeom prst="rect">
              <a:avLst/>
            </a:prstGeom>
          </p:spPr>
          <p:txBody>
            <a:bodyPr wrap="square">
              <a:spAutoFit/>
            </a:bodyPr>
            <a:lstStyle/>
            <a:p>
              <a:pPr>
                <a:defRPr/>
              </a:pPr>
              <a:r>
                <a:rPr lang="zh-CN" altLang="en-US" sz="4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一、学校概况</a:t>
              </a:r>
            </a:p>
          </p:txBody>
        </p:sp>
      </p:grpSp>
      <p:pic>
        <p:nvPicPr>
          <p:cNvPr id="11"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10497437" y="6027694"/>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9607551" y="6229230"/>
            <a:ext cx="730250" cy="62877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11461750" y="6229230"/>
            <a:ext cx="730250" cy="628770"/>
          </a:xfrm>
          <a:prstGeom prst="rect">
            <a:avLst/>
          </a:prstGeom>
          <a:noFill/>
          <a:extLst>
            <a:ext uri="{909E8E84-426E-40DD-AFC4-6F175D3DCCD1}">
              <a14:hiddenFill xmlns:a14="http://schemas.microsoft.com/office/drawing/2010/main">
                <a:solidFill>
                  <a:srgbClr val="FFFFFF"/>
                </a:solidFill>
              </a14:hiddenFill>
            </a:ext>
          </a:extLst>
        </p:spPr>
      </p:pic>
      <p:grpSp>
        <p:nvGrpSpPr>
          <p:cNvPr id="14" name="组合 13"/>
          <p:cNvGrpSpPr/>
          <p:nvPr userDrawn="1"/>
        </p:nvGrpSpPr>
        <p:grpSpPr>
          <a:xfrm>
            <a:off x="25973" y="6092633"/>
            <a:ext cx="11803570" cy="674507"/>
            <a:chOff x="25973" y="6092633"/>
            <a:chExt cx="11803570" cy="674507"/>
          </a:xfrm>
        </p:grpSpPr>
        <p:sp>
          <p:nvSpPr>
            <p:cNvPr id="15" name="矩形 14"/>
            <p:cNvSpPr/>
            <p:nvPr/>
          </p:nvSpPr>
          <p:spPr>
            <a:xfrm>
              <a:off x="25973" y="6675411"/>
              <a:ext cx="9396000" cy="36000"/>
            </a:xfrm>
            <a:prstGeom prst="rect">
              <a:avLst/>
            </a:prstGeom>
            <a:gradFill flip="none" rotWithShape="1">
              <a:gsLst>
                <a:gs pos="0">
                  <a:srgbClr val="A22700"/>
                </a:gs>
                <a:gs pos="58000">
                  <a:schemeClr val="bg2">
                    <a:lumMod val="50000"/>
                  </a:schemeClr>
                </a:gs>
                <a:gs pos="100000">
                  <a:schemeClr val="bg2">
                    <a:lumMod val="9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35151" y="6092633"/>
              <a:ext cx="2394392" cy="674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872909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333C7DF1-9C8D-47D3-884E-0A4781359C04}" type="datetimeFigureOut">
              <a:rPr lang="zh-CN" altLang="en-US" smtClean="0"/>
              <a:pPr/>
              <a:t>2019/5/29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74E1582-8AFF-4772-93C6-0E7462AFCE37}" type="slidenum">
              <a:rPr lang="zh-CN" altLang="en-US" smtClean="0"/>
              <a:pPr/>
              <a:t>‹#›</a:t>
            </a:fld>
            <a:endParaRPr lang="zh-CN" altLang="en-US"/>
          </a:p>
        </p:txBody>
      </p:sp>
    </p:spTree>
    <p:extLst>
      <p:ext uri="{BB962C8B-B14F-4D97-AF65-F5344CB8AC3E}">
        <p14:creationId xmlns:p14="http://schemas.microsoft.com/office/powerpoint/2010/main" val="2869663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333C7DF1-9C8D-47D3-884E-0A4781359C04}" type="datetimeFigureOut">
              <a:rPr lang="zh-CN" altLang="en-US" smtClean="0"/>
              <a:pPr/>
              <a:t>2019/5/29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74E1582-8AFF-4772-93C6-0E7462AFCE37}" type="slidenum">
              <a:rPr lang="zh-CN" altLang="en-US" smtClean="0"/>
              <a:pPr/>
              <a:t>‹#›</a:t>
            </a:fld>
            <a:endParaRPr lang="zh-CN" altLang="en-US"/>
          </a:p>
        </p:txBody>
      </p:sp>
    </p:spTree>
    <p:extLst>
      <p:ext uri="{BB962C8B-B14F-4D97-AF65-F5344CB8AC3E}">
        <p14:creationId xmlns:p14="http://schemas.microsoft.com/office/powerpoint/2010/main" val="26455232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333C7DF1-9C8D-47D3-884E-0A4781359C04}" type="datetimeFigureOut">
              <a:rPr lang="zh-CN" altLang="en-US" smtClean="0"/>
              <a:pPr/>
              <a:t>2019/5/29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74E1582-8AFF-4772-93C6-0E7462AFCE37}" type="slidenum">
              <a:rPr lang="zh-CN" altLang="en-US" smtClean="0"/>
              <a:pPr/>
              <a:t>‹#›</a:t>
            </a:fld>
            <a:endParaRPr lang="zh-CN" altLang="en-US"/>
          </a:p>
        </p:txBody>
      </p:sp>
    </p:spTree>
    <p:extLst>
      <p:ext uri="{BB962C8B-B14F-4D97-AF65-F5344CB8AC3E}">
        <p14:creationId xmlns:p14="http://schemas.microsoft.com/office/powerpoint/2010/main" val="2282028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333C7DF1-9C8D-47D3-884E-0A4781359C04}" type="datetimeFigureOut">
              <a:rPr lang="zh-CN" altLang="en-US" smtClean="0"/>
              <a:pPr/>
              <a:t>2019/5/29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74E1582-8AFF-4772-93C6-0E7462AFCE37}" type="slidenum">
              <a:rPr lang="zh-CN" altLang="en-US" smtClean="0"/>
              <a:pPr/>
              <a:t>‹#›</a:t>
            </a:fld>
            <a:endParaRPr lang="zh-CN" altLang="en-US"/>
          </a:p>
        </p:txBody>
      </p:sp>
    </p:spTree>
    <p:extLst>
      <p:ext uri="{BB962C8B-B14F-4D97-AF65-F5344CB8AC3E}">
        <p14:creationId xmlns:p14="http://schemas.microsoft.com/office/powerpoint/2010/main" val="659810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333C7DF1-9C8D-47D3-884E-0A4781359C04}" type="datetimeFigureOut">
              <a:rPr lang="zh-CN" altLang="en-US" smtClean="0"/>
              <a:pPr/>
              <a:t>2019/5/29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74E1582-8AFF-4772-93C6-0E7462AFCE37}" type="slidenum">
              <a:rPr lang="zh-CN" altLang="en-US" smtClean="0"/>
              <a:pPr/>
              <a:t>‹#›</a:t>
            </a:fld>
            <a:endParaRPr lang="zh-CN" altLang="en-US"/>
          </a:p>
        </p:txBody>
      </p:sp>
    </p:spTree>
    <p:extLst>
      <p:ext uri="{BB962C8B-B14F-4D97-AF65-F5344CB8AC3E}">
        <p14:creationId xmlns:p14="http://schemas.microsoft.com/office/powerpoint/2010/main" val="4101645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333C7DF1-9C8D-47D3-884E-0A4781359C04}" type="datetimeFigureOut">
              <a:rPr lang="zh-CN" altLang="en-US" smtClean="0"/>
              <a:pPr/>
              <a:t>2019/5/29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74E1582-8AFF-4772-93C6-0E7462AFCE37}" type="slidenum">
              <a:rPr lang="zh-CN" altLang="en-US" smtClean="0"/>
              <a:pPr/>
              <a:t>‹#›</a:t>
            </a:fld>
            <a:endParaRPr lang="zh-CN" altLang="en-US"/>
          </a:p>
        </p:txBody>
      </p:sp>
    </p:spTree>
    <p:extLst>
      <p:ext uri="{BB962C8B-B14F-4D97-AF65-F5344CB8AC3E}">
        <p14:creationId xmlns:p14="http://schemas.microsoft.com/office/powerpoint/2010/main" val="2351071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333C7DF1-9C8D-47D3-884E-0A4781359C04}" type="datetimeFigureOut">
              <a:rPr lang="zh-CN" altLang="en-US" smtClean="0"/>
              <a:pPr/>
              <a:t>2019/5/29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74E1582-8AFF-4772-93C6-0E7462AFCE37}" type="slidenum">
              <a:rPr lang="zh-CN" altLang="en-US" smtClean="0"/>
              <a:pPr/>
              <a:t>‹#›</a:t>
            </a:fld>
            <a:endParaRPr lang="zh-CN" altLang="en-US"/>
          </a:p>
        </p:txBody>
      </p:sp>
    </p:spTree>
    <p:extLst>
      <p:ext uri="{BB962C8B-B14F-4D97-AF65-F5344CB8AC3E}">
        <p14:creationId xmlns:p14="http://schemas.microsoft.com/office/powerpoint/2010/main" val="1683747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333C7DF1-9C8D-47D3-884E-0A4781359C04}" type="datetimeFigureOut">
              <a:rPr lang="zh-CN" altLang="en-US" smtClean="0"/>
              <a:pPr/>
              <a:t>2019/5/29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74E1582-8AFF-4772-93C6-0E7462AFCE37}" type="slidenum">
              <a:rPr lang="zh-CN" altLang="en-US" smtClean="0"/>
              <a:pPr/>
              <a:t>‹#›</a:t>
            </a:fld>
            <a:endParaRPr lang="zh-CN" altLang="en-US"/>
          </a:p>
        </p:txBody>
      </p:sp>
    </p:spTree>
    <p:extLst>
      <p:ext uri="{BB962C8B-B14F-4D97-AF65-F5344CB8AC3E}">
        <p14:creationId xmlns:p14="http://schemas.microsoft.com/office/powerpoint/2010/main" val="3501830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Ref idx="1003">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423590"/>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章节标题">
    <p:bg>
      <p:bgRef idx="1003">
        <a:schemeClr val="bg1"/>
      </p:bgRef>
    </p:bg>
    <p:spTree>
      <p:nvGrpSpPr>
        <p:cNvPr id="1" name=""/>
        <p:cNvGrpSpPr/>
        <p:nvPr/>
      </p:nvGrpSpPr>
      <p:grpSpPr>
        <a:xfrm>
          <a:off x="0" y="0"/>
          <a:ext cx="0" cy="0"/>
          <a:chOff x="0" y="0"/>
          <a:chExt cx="0" cy="0"/>
        </a:xfrm>
      </p:grpSpPr>
      <p:sp>
        <p:nvSpPr>
          <p:cNvPr id="2" name="任意多边形 18">
            <a:extLst>
              <a:ext uri="{FF2B5EF4-FFF2-40B4-BE49-F238E27FC236}">
                <a16:creationId xmlns:a16="http://schemas.microsoft.com/office/drawing/2014/main" id="{2DA925E9-A3CA-4DC8-A66A-069FD9106D44}"/>
              </a:ext>
            </a:extLst>
          </p:cNvPr>
          <p:cNvSpPr/>
          <p:nvPr userDrawn="1"/>
        </p:nvSpPr>
        <p:spPr>
          <a:xfrm rot="15462807" flipV="1">
            <a:off x="-2492904" y="1145519"/>
            <a:ext cx="8852791" cy="4680739"/>
          </a:xfrm>
          <a:custGeom>
            <a:avLst/>
            <a:gdLst>
              <a:gd name="connsiteX0" fmla="*/ 6260239 w 6260239"/>
              <a:gd name="connsiteY0" fmla="*/ 1443042 h 1443042"/>
              <a:gd name="connsiteX1" fmla="*/ 6260239 w 6260239"/>
              <a:gd name="connsiteY1" fmla="*/ 1370077 h 1443042"/>
              <a:gd name="connsiteX2" fmla="*/ 3239468 w 6260239"/>
              <a:gd name="connsiteY2" fmla="*/ 0 h 1443042"/>
              <a:gd name="connsiteX3" fmla="*/ 0 w 6260239"/>
              <a:gd name="connsiteY3" fmla="*/ 1443042 h 1443042"/>
              <a:gd name="connsiteX0" fmla="*/ 6260239 w 6260239"/>
              <a:gd name="connsiteY0" fmla="*/ 1443042 h 1443042"/>
              <a:gd name="connsiteX1" fmla="*/ 6232781 w 6260239"/>
              <a:gd name="connsiteY1" fmla="*/ 994791 h 1443042"/>
              <a:gd name="connsiteX2" fmla="*/ 3239468 w 6260239"/>
              <a:gd name="connsiteY2" fmla="*/ 0 h 1443042"/>
              <a:gd name="connsiteX3" fmla="*/ 0 w 6260239"/>
              <a:gd name="connsiteY3" fmla="*/ 1443042 h 1443042"/>
              <a:gd name="connsiteX4" fmla="*/ 6260239 w 6260239"/>
              <a:gd name="connsiteY4" fmla="*/ 1443042 h 1443042"/>
              <a:gd name="connsiteX0" fmla="*/ 6260239 w 6260239"/>
              <a:gd name="connsiteY0" fmla="*/ 1443042 h 1443042"/>
              <a:gd name="connsiteX1" fmla="*/ 6232781 w 6260239"/>
              <a:gd name="connsiteY1" fmla="*/ 534212 h 1443042"/>
              <a:gd name="connsiteX2" fmla="*/ 3239468 w 6260239"/>
              <a:gd name="connsiteY2" fmla="*/ 0 h 1443042"/>
              <a:gd name="connsiteX3" fmla="*/ 0 w 6260239"/>
              <a:gd name="connsiteY3" fmla="*/ 1443042 h 1443042"/>
              <a:gd name="connsiteX4" fmla="*/ 6260239 w 6260239"/>
              <a:gd name="connsiteY4" fmla="*/ 1443042 h 1443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60239" h="1443042">
                <a:moveTo>
                  <a:pt x="6260239" y="1443042"/>
                </a:moveTo>
                <a:lnTo>
                  <a:pt x="6232781" y="534212"/>
                </a:lnTo>
                <a:lnTo>
                  <a:pt x="3239468" y="0"/>
                </a:lnTo>
                <a:lnTo>
                  <a:pt x="0" y="1443042"/>
                </a:lnTo>
                <a:lnTo>
                  <a:pt x="6260239" y="1443042"/>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任意多边形 15">
            <a:extLst>
              <a:ext uri="{FF2B5EF4-FFF2-40B4-BE49-F238E27FC236}">
                <a16:creationId xmlns:a16="http://schemas.microsoft.com/office/drawing/2014/main" id="{7762C8C9-D6C3-4DA9-BAF1-E452C2F2E146}"/>
              </a:ext>
            </a:extLst>
          </p:cNvPr>
          <p:cNvSpPr/>
          <p:nvPr userDrawn="1"/>
        </p:nvSpPr>
        <p:spPr>
          <a:xfrm rot="15420997" flipV="1">
            <a:off x="-2583593" y="1132865"/>
            <a:ext cx="8649517" cy="4809293"/>
          </a:xfrm>
          <a:custGeom>
            <a:avLst/>
            <a:gdLst>
              <a:gd name="connsiteX0" fmla="*/ 6260239 w 6260239"/>
              <a:gd name="connsiteY0" fmla="*/ 1443042 h 1443042"/>
              <a:gd name="connsiteX1" fmla="*/ 6260239 w 6260239"/>
              <a:gd name="connsiteY1" fmla="*/ 1370077 h 1443042"/>
              <a:gd name="connsiteX2" fmla="*/ 3239468 w 6260239"/>
              <a:gd name="connsiteY2" fmla="*/ 0 h 1443042"/>
              <a:gd name="connsiteX3" fmla="*/ 0 w 6260239"/>
              <a:gd name="connsiteY3" fmla="*/ 1443042 h 1443042"/>
              <a:gd name="connsiteX0" fmla="*/ 6260239 w 6260239"/>
              <a:gd name="connsiteY0" fmla="*/ 1443042 h 1443042"/>
              <a:gd name="connsiteX1" fmla="*/ 6232781 w 6260239"/>
              <a:gd name="connsiteY1" fmla="*/ 994791 h 1443042"/>
              <a:gd name="connsiteX2" fmla="*/ 3239468 w 6260239"/>
              <a:gd name="connsiteY2" fmla="*/ 0 h 1443042"/>
              <a:gd name="connsiteX3" fmla="*/ 0 w 6260239"/>
              <a:gd name="connsiteY3" fmla="*/ 1443042 h 1443042"/>
              <a:gd name="connsiteX4" fmla="*/ 6260239 w 6260239"/>
              <a:gd name="connsiteY4" fmla="*/ 1443042 h 1443042"/>
              <a:gd name="connsiteX0" fmla="*/ 6260239 w 6260239"/>
              <a:gd name="connsiteY0" fmla="*/ 1443042 h 1443042"/>
              <a:gd name="connsiteX1" fmla="*/ 6232781 w 6260239"/>
              <a:gd name="connsiteY1" fmla="*/ 534212 h 1443042"/>
              <a:gd name="connsiteX2" fmla="*/ 3239468 w 6260239"/>
              <a:gd name="connsiteY2" fmla="*/ 0 h 1443042"/>
              <a:gd name="connsiteX3" fmla="*/ 0 w 6260239"/>
              <a:gd name="connsiteY3" fmla="*/ 1443042 h 1443042"/>
              <a:gd name="connsiteX4" fmla="*/ 6260239 w 6260239"/>
              <a:gd name="connsiteY4" fmla="*/ 1443042 h 1443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60239" h="1443042">
                <a:moveTo>
                  <a:pt x="6260239" y="1443042"/>
                </a:moveTo>
                <a:lnTo>
                  <a:pt x="6232781" y="534212"/>
                </a:lnTo>
                <a:lnTo>
                  <a:pt x="3239468" y="0"/>
                </a:lnTo>
                <a:lnTo>
                  <a:pt x="0" y="1443042"/>
                </a:lnTo>
                <a:lnTo>
                  <a:pt x="6260239" y="1443042"/>
                </a:lnTo>
                <a:close/>
              </a:path>
            </a:pathLst>
          </a:custGeom>
          <a:solidFill>
            <a:srgbClr val="A22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6">
            <a:extLst>
              <a:ext uri="{FF2B5EF4-FFF2-40B4-BE49-F238E27FC236}">
                <a16:creationId xmlns:a16="http://schemas.microsoft.com/office/drawing/2014/main" id="{DA0DCD2E-F42B-4975-BD1B-83AC7277FB64}"/>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77721" y="1138289"/>
            <a:ext cx="1126887" cy="1124673"/>
          </a:xfrm>
          <a:prstGeom prst="rect">
            <a:avLst/>
          </a:prstGeom>
          <a:noFill/>
          <a:ln>
            <a:noFill/>
          </a:ln>
          <a:effectLst>
            <a:outerShdw blurRad="50800" dist="38100" dir="16200000"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 descr="C:\Users\Administrator\AppData\Roaming\Tencent\Users\410358780\QQ\WinTemp\RichOle\C5VVWCB6LZHRT18J$SOFBAP.png">
            <a:extLst>
              <a:ext uri="{FF2B5EF4-FFF2-40B4-BE49-F238E27FC236}">
                <a16:creationId xmlns:a16="http://schemas.microsoft.com/office/drawing/2014/main" id="{43025D84-A456-4374-8754-6E69DE2E2B89}"/>
              </a:ext>
            </a:extLst>
          </p:cNvPr>
          <p:cNvPicPr>
            <a:picLocks noChangeAspect="1" noChangeArrowheads="1"/>
          </p:cNvPicPr>
          <p:nvPr userDrawn="1"/>
        </p:nvPicPr>
        <p:blipFill rotWithShape="1">
          <a:blip r:embed="rId3" cstate="print">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4216400" y="5147446"/>
            <a:ext cx="1701800" cy="146530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C:\Users\Administrator\AppData\Roaming\Tencent\Users\410358780\QQ\WinTemp\RichOle\C5VVWCB6LZHRT18J$SOFBAP.png">
            <a:extLst>
              <a:ext uri="{FF2B5EF4-FFF2-40B4-BE49-F238E27FC236}">
                <a16:creationId xmlns:a16="http://schemas.microsoft.com/office/drawing/2014/main" id="{52DB8516-7C98-44E1-8DB1-B43909CDA8AF}"/>
              </a:ext>
            </a:extLst>
          </p:cNvPr>
          <p:cNvPicPr>
            <a:picLocks noChangeAspect="1" noChangeArrowheads="1"/>
          </p:cNvPicPr>
          <p:nvPr userDrawn="1"/>
        </p:nvPicPr>
        <p:blipFill rotWithShape="1">
          <a:blip r:embed="rId3" cstate="print">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6610793" y="5880100"/>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 descr="C:\Users\Administrator\AppData\Roaming\Tencent\Users\410358780\QQ\WinTemp\RichOle\C5VVWCB6LZHRT18J$SOFBAP.png">
            <a:extLst>
              <a:ext uri="{FF2B5EF4-FFF2-40B4-BE49-F238E27FC236}">
                <a16:creationId xmlns:a16="http://schemas.microsoft.com/office/drawing/2014/main" id="{D80F761E-7403-468D-8BC0-F4485E78C4EA}"/>
              </a:ext>
            </a:extLst>
          </p:cNvPr>
          <p:cNvPicPr>
            <a:picLocks noChangeAspect="1" noChangeArrowheads="1"/>
          </p:cNvPicPr>
          <p:nvPr userDrawn="1"/>
        </p:nvPicPr>
        <p:blipFill rotWithShape="1">
          <a:blip r:embed="rId3" cstate="print">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8286750" y="5147446"/>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 descr="C:\Users\Administrator\AppData\Roaming\Tencent\Users\410358780\QQ\WinTemp\RichOle\C5VVWCB6LZHRT18J$SOFBAP.png">
            <a:extLst>
              <a:ext uri="{FF2B5EF4-FFF2-40B4-BE49-F238E27FC236}">
                <a16:creationId xmlns:a16="http://schemas.microsoft.com/office/drawing/2014/main" id="{C690763D-6217-49E7-AC20-C2B2F6D86608}"/>
              </a:ext>
            </a:extLst>
          </p:cNvPr>
          <p:cNvPicPr>
            <a:picLocks noChangeAspect="1" noChangeArrowheads="1"/>
          </p:cNvPicPr>
          <p:nvPr userDrawn="1"/>
        </p:nvPicPr>
        <p:blipFill rotWithShape="1">
          <a:blip r:embed="rId3" cstate="print">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10359377" y="4396801"/>
            <a:ext cx="1722695" cy="148329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 descr="C:\Users\Administrator\AppData\Roaming\Tencent\Users\410358780\QQ\WinTemp\RichOle\C5VVWCB6LZHRT18J$SOFBAP.png">
            <a:extLst>
              <a:ext uri="{FF2B5EF4-FFF2-40B4-BE49-F238E27FC236}">
                <a16:creationId xmlns:a16="http://schemas.microsoft.com/office/drawing/2014/main" id="{FE59E656-4F1D-4168-BB62-76C746C0040C}"/>
              </a:ext>
            </a:extLst>
          </p:cNvPr>
          <p:cNvPicPr>
            <a:picLocks noChangeAspect="1" noChangeArrowheads="1"/>
          </p:cNvPicPr>
          <p:nvPr userDrawn="1"/>
        </p:nvPicPr>
        <p:blipFill rotWithShape="1">
          <a:blip r:embed="rId3" cstate="print">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2559050" y="5880100"/>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5" descr="未标题-2">
            <a:extLst>
              <a:ext uri="{FF2B5EF4-FFF2-40B4-BE49-F238E27FC236}">
                <a16:creationId xmlns:a16="http://schemas.microsoft.com/office/drawing/2014/main" id="{E00EDD48-A483-4872-B175-E32A7EC6DC51}"/>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93982" y="2708544"/>
            <a:ext cx="2894365" cy="924521"/>
          </a:xfrm>
          <a:prstGeom prst="rect">
            <a:avLst/>
          </a:prstGeom>
          <a:noFill/>
          <a:ln>
            <a:noFill/>
          </a:ln>
          <a:effectLst>
            <a:outerShdw blurRad="50800" dist="38100" dir="16200000"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标题 13">
            <a:extLst>
              <a:ext uri="{FF2B5EF4-FFF2-40B4-BE49-F238E27FC236}">
                <a16:creationId xmlns:a16="http://schemas.microsoft.com/office/drawing/2014/main" id="{CC1ACB50-E231-4848-9740-4FBDBE07A4A6}"/>
              </a:ext>
            </a:extLst>
          </p:cNvPr>
          <p:cNvSpPr>
            <a:spLocks noGrp="1"/>
          </p:cNvSpPr>
          <p:nvPr>
            <p:ph type="title"/>
          </p:nvPr>
        </p:nvSpPr>
        <p:spPr>
          <a:xfrm>
            <a:off x="4411794" y="2262962"/>
            <a:ext cx="7212759" cy="2867508"/>
          </a:xfrm>
        </p:spPr>
        <p:txBody>
          <a:bodyPr anchor="t" anchorCtr="0">
            <a:noAutofit/>
          </a:bodyPr>
          <a:lstStyle>
            <a:lvl1pPr marL="893763" indent="-893763">
              <a:lnSpc>
                <a:spcPct val="150000"/>
              </a:lnSpc>
              <a:buFont typeface="+mj-ea"/>
              <a:buNone/>
              <a:defRPr sz="3600" b="1">
                <a:latin typeface="微软雅黑" panose="020B0503020204020204" pitchFamily="34" charset="-122"/>
                <a:ea typeface="微软雅黑" panose="020B0503020204020204" pitchFamily="34" charset="-122"/>
              </a:defRPr>
            </a:lvl1pPr>
          </a:lstStyle>
          <a:p>
            <a:r>
              <a:rPr lang="zh-CN" altLang="en-US" dirty="0"/>
              <a:t>单击此处编辑母版标题样式</a:t>
            </a:r>
          </a:p>
        </p:txBody>
      </p:sp>
    </p:spTree>
    <p:extLst>
      <p:ext uri="{BB962C8B-B14F-4D97-AF65-F5344CB8AC3E}">
        <p14:creationId xmlns:p14="http://schemas.microsoft.com/office/powerpoint/2010/main" val="293500236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空白">
    <p:bg>
      <p:bgRef idx="1003">
        <a:schemeClr val="bg1"/>
      </p:bgRef>
    </p:bg>
    <p:spTree>
      <p:nvGrpSpPr>
        <p:cNvPr id="1" name=""/>
        <p:cNvGrpSpPr/>
        <p:nvPr/>
      </p:nvGrpSpPr>
      <p:grpSpPr>
        <a:xfrm>
          <a:off x="0" y="0"/>
          <a:ext cx="0" cy="0"/>
          <a:chOff x="0" y="0"/>
          <a:chExt cx="0" cy="0"/>
        </a:xfrm>
      </p:grpSpPr>
      <p:grpSp>
        <p:nvGrpSpPr>
          <p:cNvPr id="2" name="组合 29"/>
          <p:cNvGrpSpPr>
            <a:grpSpLocks/>
          </p:cNvGrpSpPr>
          <p:nvPr userDrawn="1"/>
        </p:nvGrpSpPr>
        <p:grpSpPr bwMode="auto">
          <a:xfrm>
            <a:off x="25400" y="139701"/>
            <a:ext cx="12132000" cy="900000"/>
            <a:chOff x="5554551" y="861109"/>
            <a:chExt cx="4729512" cy="523601"/>
          </a:xfrm>
        </p:grpSpPr>
        <p:sp>
          <p:nvSpPr>
            <p:cNvPr id="3" name="圆角矩形 2">
              <a:extLst>
                <a:ext uri="{FF2B5EF4-FFF2-40B4-BE49-F238E27FC236}">
                  <a16:creationId xmlns:a16="http://schemas.microsoft.com/office/drawing/2014/main" id="{54FB01D2-CC79-4275-9EEF-9001DBA1E46A}"/>
                </a:ext>
              </a:extLst>
            </p:cNvPr>
            <p:cNvSpPr/>
            <p:nvPr/>
          </p:nvSpPr>
          <p:spPr>
            <a:xfrm>
              <a:off x="5554551" y="861109"/>
              <a:ext cx="4729512" cy="523601"/>
            </a:xfrm>
            <a:prstGeom prst="roundRect">
              <a:avLst/>
            </a:prstGeom>
            <a:solidFill>
              <a:srgbClr val="A22700"/>
            </a:solidFill>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4" name="矩形 3">
              <a:extLst>
                <a:ext uri="{FF2B5EF4-FFF2-40B4-BE49-F238E27FC236}">
                  <a16:creationId xmlns:a16="http://schemas.microsoft.com/office/drawing/2014/main" id="{2D635598-3378-4A31-A6E9-F31AD923953B}"/>
                </a:ext>
              </a:extLst>
            </p:cNvPr>
            <p:cNvSpPr/>
            <p:nvPr/>
          </p:nvSpPr>
          <p:spPr>
            <a:xfrm>
              <a:off x="5642288" y="916993"/>
              <a:ext cx="4590901" cy="411833"/>
            </a:xfrm>
            <a:prstGeom prst="rect">
              <a:avLst/>
            </a:prstGeom>
          </p:spPr>
          <p:txBody>
            <a:bodyPr wrap="square">
              <a:spAutoFit/>
            </a:bodyPr>
            <a:lstStyle/>
            <a:p>
              <a:pPr>
                <a:defRPr/>
              </a:pPr>
              <a:r>
                <a:rPr lang="zh-CN" altLang="en-US" sz="4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二、</a:t>
              </a:r>
              <a:r>
                <a:rPr lang="en-US" altLang="zh-CN" sz="4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2019</a:t>
              </a:r>
              <a:r>
                <a:rPr lang="zh-CN" altLang="en-US" sz="40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年工作总体要求</a:t>
              </a:r>
            </a:p>
          </p:txBody>
        </p:sp>
      </p:grpSp>
      <p:pic>
        <p:nvPicPr>
          <p:cNvPr id="5"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10497437" y="6027694"/>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9607551" y="6229230"/>
            <a:ext cx="730250" cy="62877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C:\Users\Administrator\AppData\Roaming\Tencent\Users\410358780\QQ\WinTemp\RichOle\C5VVWCB6LZHRT18J$SOFBAP.png"/>
          <p:cNvPicPr>
            <a:picLocks noChangeAspect="1" noChangeArrowheads="1"/>
          </p:cNvPicPr>
          <p:nvPr userDrawn="1"/>
        </p:nvPicPr>
        <p:blipFill rotWithShape="1">
          <a:blip r:embed="rId2" cstate="print">
            <a:clrChange>
              <a:clrFrom>
                <a:srgbClr val="D9D9D9"/>
              </a:clrFrom>
              <a:clrTo>
                <a:srgbClr val="D9D9D9">
                  <a:alpha val="0"/>
                </a:srgbClr>
              </a:clrTo>
            </a:clrChange>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t="32891" r="75664" b="3988"/>
          <a:stretch/>
        </p:blipFill>
        <p:spPr bwMode="auto">
          <a:xfrm>
            <a:off x="11461750" y="6229230"/>
            <a:ext cx="730250" cy="628770"/>
          </a:xfrm>
          <a:prstGeom prst="rect">
            <a:avLst/>
          </a:prstGeom>
          <a:noFill/>
          <a:extLst>
            <a:ext uri="{909E8E84-426E-40DD-AFC4-6F175D3DCCD1}">
              <a14:hiddenFill xmlns:a14="http://schemas.microsoft.com/office/drawing/2010/main">
                <a:solidFill>
                  <a:srgbClr val="FFFFFF"/>
                </a:solidFill>
              </a14:hiddenFill>
            </a:ext>
          </a:extLst>
        </p:spPr>
      </p:pic>
      <p:grpSp>
        <p:nvGrpSpPr>
          <p:cNvPr id="8" name="组合 7"/>
          <p:cNvGrpSpPr/>
          <p:nvPr userDrawn="1"/>
        </p:nvGrpSpPr>
        <p:grpSpPr>
          <a:xfrm>
            <a:off x="25973" y="6092633"/>
            <a:ext cx="11803570" cy="674507"/>
            <a:chOff x="25973" y="6092633"/>
            <a:chExt cx="11803570" cy="674507"/>
          </a:xfrm>
        </p:grpSpPr>
        <p:sp>
          <p:nvSpPr>
            <p:cNvPr id="9" name="矩形 8"/>
            <p:cNvSpPr/>
            <p:nvPr/>
          </p:nvSpPr>
          <p:spPr>
            <a:xfrm>
              <a:off x="25973" y="6675411"/>
              <a:ext cx="9396000" cy="36000"/>
            </a:xfrm>
            <a:prstGeom prst="rect">
              <a:avLst/>
            </a:prstGeom>
            <a:gradFill flip="none" rotWithShape="1">
              <a:gsLst>
                <a:gs pos="0">
                  <a:srgbClr val="A22700"/>
                </a:gs>
                <a:gs pos="58000">
                  <a:schemeClr val="bg2">
                    <a:lumMod val="50000"/>
                  </a:schemeClr>
                </a:gs>
                <a:gs pos="100000">
                  <a:schemeClr val="bg2">
                    <a:lumMod val="9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435151" y="6092633"/>
              <a:ext cx="2394392" cy="674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2" name="文本占位符 11"/>
          <p:cNvSpPr>
            <a:spLocks noGrp="1"/>
          </p:cNvSpPr>
          <p:nvPr>
            <p:ph type="body" sz="quarter" idx="10"/>
          </p:nvPr>
        </p:nvSpPr>
        <p:spPr>
          <a:xfrm>
            <a:off x="601825" y="1601120"/>
            <a:ext cx="10979150" cy="4358276"/>
          </a:xfrm>
        </p:spPr>
        <p:txBody>
          <a:bodyPr/>
          <a:lstStyle>
            <a:lvl1pPr>
              <a:lnSpc>
                <a:spcPct val="150000"/>
              </a:lnSpc>
              <a:defRPr/>
            </a:lvl1pPr>
          </a:lstStyle>
          <a:p>
            <a:pPr lvl="0"/>
            <a:r>
              <a:rPr lang="zh-CN" altLang="en-US" dirty="0"/>
              <a:t>单击此处编辑母版文本样式</a:t>
            </a:r>
            <a:endParaRPr lang="en-US" altLang="zh-CN" dirty="0"/>
          </a:p>
          <a:p>
            <a:pPr lvl="0"/>
            <a:endParaRPr lang="en-US" altLang="zh-CN" dirty="0"/>
          </a:p>
          <a:p>
            <a:pPr lvl="0"/>
            <a:endParaRPr lang="zh-CN" altLang="en-US" dirty="0"/>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3594675833"/>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
              <a:schemeClr val="bg1">
                <a:lumMod val="95000"/>
              </a:schemeClr>
            </a:gs>
            <a:gs pos="100000">
              <a:schemeClr val="accent3">
                <a:lumMod val="1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ea typeface="微软雅黑" panose="020B0503020204020204" pitchFamily="34" charset="-122"/>
              </a:defRPr>
            </a:lvl1pPr>
          </a:lstStyle>
          <a:p>
            <a:fld id="{333C7DF1-9C8D-47D3-884E-0A4781359C04}" type="datetimeFigureOut">
              <a:rPr lang="zh-CN" altLang="en-US" smtClean="0"/>
              <a:pPr/>
              <a:t>2019/5/29</a:t>
            </a:fld>
            <a:endParaRPr lang="zh-CN"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ea typeface="微软雅黑" panose="020B0503020204020204" pitchFamily="34" charset="-122"/>
              </a:defRPr>
            </a:lvl1pPr>
          </a:lstStyle>
          <a:p>
            <a:endParaRPr lang="zh-CN" alt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ea typeface="微软雅黑" panose="020B0503020204020204" pitchFamily="34" charset="-122"/>
              </a:defRPr>
            </a:lvl1pPr>
          </a:lstStyle>
          <a:p>
            <a:fld id="{074E1582-8AFF-4772-93C6-0E7462AFCE37}" type="slidenum">
              <a:rPr lang="zh-CN" altLang="en-US" smtClean="0"/>
              <a:pPr/>
              <a:t>‹#›</a:t>
            </a:fld>
            <a:endParaRPr lang="zh-CN" altLang="en-US" dirty="0"/>
          </a:p>
        </p:txBody>
      </p:sp>
    </p:spTree>
    <p:extLst>
      <p:ext uri="{BB962C8B-B14F-4D97-AF65-F5344CB8AC3E}">
        <p14:creationId xmlns:p14="http://schemas.microsoft.com/office/powerpoint/2010/main" val="27658074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703" r:id="rId8"/>
    <p:sldLayoutId id="2147483687" r:id="rId9"/>
    <p:sldLayoutId id="2147483701" r:id="rId10"/>
    <p:sldLayoutId id="2147483704" r:id="rId11"/>
    <p:sldLayoutId id="2147483697" r:id="rId12"/>
    <p:sldLayoutId id="2147483700" r:id="rId13"/>
    <p:sldLayoutId id="2147483685" r:id="rId14"/>
    <p:sldLayoutId id="2147483680" r:id="rId15"/>
    <p:sldLayoutId id="2147483681" r:id="rId16"/>
    <p:sldLayoutId id="2147483682" r:id="rId17"/>
    <p:sldLayoutId id="2147483683"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微软雅黑" panose="020B0503020204020204" pitchFamily="34"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微软雅黑" panose="020B0503020204020204"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微软雅黑" panose="020B0503020204020204"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8.x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8.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1" y="4343400"/>
            <a:ext cx="12193495" cy="2527300"/>
            <a:chOff x="-1" y="4629150"/>
            <a:chExt cx="12193495" cy="2228850"/>
          </a:xfrm>
        </p:grpSpPr>
        <p:pic>
          <p:nvPicPr>
            <p:cNvPr id="6" name="Picture 1" descr="C:\Users\Administrator\AppData\Roaming\Tencent\Users\410358780\QQ\WinTemp\RichOle\C5VVWCB6LZHRT18J$SOFBAP.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059" r="2015" b="3988"/>
            <a:stretch/>
          </p:blipFill>
          <p:spPr bwMode="auto">
            <a:xfrm>
              <a:off x="6184900" y="4629150"/>
              <a:ext cx="6008594" cy="22288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 descr="C:\Users\Administrator\AppData\Roaming\Tencent\Users\410358780\QQ\WinTemp\RichOle\C5VVWCB6LZHRT18J$SOFBAP.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2015" b="3988"/>
            <a:stretch/>
          </p:blipFill>
          <p:spPr bwMode="auto">
            <a:xfrm>
              <a:off x="-1" y="4629150"/>
              <a:ext cx="6851895" cy="2228850"/>
            </a:xfrm>
            <a:prstGeom prst="rect">
              <a:avLst/>
            </a:prstGeom>
            <a:noFill/>
            <a:extLst>
              <a:ext uri="{909E8E84-426E-40DD-AFC4-6F175D3DCCD1}">
                <a14:hiddenFill xmlns:a14="http://schemas.microsoft.com/office/drawing/2010/main">
                  <a:solidFill>
                    <a:srgbClr val="FFFFFF"/>
                  </a:solidFill>
                </a14:hiddenFill>
              </a:ext>
            </a:extLst>
          </p:spPr>
        </p:pic>
      </p:grpSp>
      <p:sp>
        <p:nvSpPr>
          <p:cNvPr id="9" name="矩形 8"/>
          <p:cNvSpPr/>
          <p:nvPr/>
        </p:nvSpPr>
        <p:spPr>
          <a:xfrm>
            <a:off x="0" y="1616499"/>
            <a:ext cx="12192000" cy="2726901"/>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0" y="1527561"/>
            <a:ext cx="12192000" cy="2661297"/>
          </a:xfrm>
          <a:prstGeom prst="rect">
            <a:avLst/>
          </a:prstGeom>
          <a:solidFill>
            <a:srgbClr val="A22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88897" y="2331141"/>
            <a:ext cx="12014203" cy="1054135"/>
          </a:xfrm>
          <a:prstGeom prst="rect">
            <a:avLst/>
          </a:prstGeom>
          <a:noFill/>
          <a:ln w="19050">
            <a:noFill/>
            <a:prstDash val="dash"/>
          </a:ln>
        </p:spPr>
        <p:txBody>
          <a:bodyPr wrap="square" rtlCol="0">
            <a:spAutoFit/>
          </a:bodyPr>
          <a:lstStyle/>
          <a:p>
            <a:pPr algn="ctr">
              <a:lnSpc>
                <a:spcPts val="7500"/>
              </a:lnSpc>
            </a:pPr>
            <a:r>
              <a:rPr lang="en-US" altLang="zh-CN" sz="6600" b="1" dirty="0">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2019-2021</a:t>
            </a:r>
            <a:r>
              <a:rPr lang="zh-CN" altLang="en-US" sz="6600" b="1" dirty="0">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聘期岗位聘用工作</a:t>
            </a:r>
            <a:endParaRPr lang="en-US" altLang="zh-CN" sz="6600" b="1" dirty="0">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pic>
        <p:nvPicPr>
          <p:cNvPr id="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4317" y="358775"/>
            <a:ext cx="3505200"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descr="C:\Users\Administrator\Desktop\head.gif"/>
          <p:cNvPicPr>
            <a:picLocks noChangeAspect="1" noChangeArrowheads="1"/>
          </p:cNvPicPr>
          <p:nvPr/>
        </p:nvPicPr>
        <p:blipFill rotWithShape="1">
          <a:blip r:embed="rId4" cstate="print">
            <a:extLst>
              <a:ext uri="{BEBA8EAE-BF5A-486C-A8C5-ECC9F3942E4B}">
                <a14:imgProps xmlns:a14="http://schemas.microsoft.com/office/drawing/2010/main">
                  <a14:imgLayer r:embed="rId5">
                    <a14:imgEffect>
                      <a14:saturation sat="200000"/>
                    </a14:imgEffect>
                  </a14:imgLayer>
                </a14:imgProps>
              </a:ext>
              <a:ext uri="{28A0092B-C50C-407E-A947-70E740481C1C}">
                <a14:useLocalDpi xmlns:a14="http://schemas.microsoft.com/office/drawing/2010/main" val="0"/>
              </a:ext>
            </a:extLst>
          </a:blip>
          <a:srcRect l="37679" r="20993" b="7383"/>
          <a:stretch/>
        </p:blipFill>
        <p:spPr bwMode="auto">
          <a:xfrm>
            <a:off x="6096000" y="2995"/>
            <a:ext cx="6007100" cy="13462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2038349" y="5241501"/>
            <a:ext cx="8115300" cy="743986"/>
          </a:xfrm>
          <a:prstGeom prst="rect">
            <a:avLst/>
          </a:prstGeom>
          <a:noFill/>
        </p:spPr>
        <p:txBody>
          <a:bodyPr wrap="square" rtlCol="0">
            <a:spAutoFit/>
          </a:bodyPr>
          <a:lstStyle/>
          <a:p>
            <a:pPr algn="ctr">
              <a:lnSpc>
                <a:spcPct val="150000"/>
              </a:lnSpc>
            </a:pPr>
            <a:fld id="{A7B6EB97-B9B6-4E06-9E4B-4DD59DC32456}" type="datetime5">
              <a:rPr lang="zh-CN" altLang="en-US" sz="3200" smtClean="0">
                <a:effectLst>
                  <a:outerShdw blurRad="50800" dist="38100" dir="2700000" algn="tl" rotWithShape="0">
                    <a:prstClr val="black">
                      <a:alpha val="40000"/>
                    </a:prstClr>
                  </a:outerShdw>
                </a:effectLst>
                <a:latin typeface="微软雅黑" pitchFamily="34" charset="-122"/>
                <a:ea typeface="微软雅黑" pitchFamily="34" charset="-122"/>
              </a:rPr>
              <a:t>2019/5/29</a:t>
            </a:fld>
            <a:endParaRPr lang="zh-CN" altLang="en-US" sz="3200" dirty="0">
              <a:effectLst>
                <a:outerShdw blurRad="50800" dist="38100" dir="2700000" algn="tl" rotWithShape="0">
                  <a:prstClr val="black">
                    <a:alpha val="40000"/>
                  </a:prstClr>
                </a:outerShdw>
              </a:effectLst>
              <a:latin typeface="微软雅黑" pitchFamily="34" charset="-122"/>
              <a:ea typeface="微软雅黑" pitchFamily="34" charset="-122"/>
            </a:endParaRPr>
          </a:p>
        </p:txBody>
      </p:sp>
    </p:spTree>
    <p:extLst>
      <p:ext uri="{BB962C8B-B14F-4D97-AF65-F5344CB8AC3E}">
        <p14:creationId xmlns:p14="http://schemas.microsoft.com/office/powerpoint/2010/main" val="2175853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岗位职责：大学英语教学部主任</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2230184241"/>
              </p:ext>
            </p:extLst>
          </p:nvPr>
        </p:nvGraphicFramePr>
        <p:xfrm>
          <a:off x="434108" y="1280681"/>
          <a:ext cx="11249891" cy="5466285"/>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大学英语教学部主任</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400" kern="100">
                          <a:effectLst/>
                          <a:latin typeface="仿宋_GB2312" panose="02010609030101010101" pitchFamily="49" charset="-122"/>
                          <a:ea typeface="宋体" panose="02010600030101010101" pitchFamily="2" charset="-122"/>
                          <a:cs typeface="新宋体-18030"/>
                        </a:rPr>
                        <a:t> </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7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700" kern="100" dirty="0">
                        <a:effectLst/>
                        <a:latin typeface="Times New Roman" panose="02020603050405020304" pitchFamily="18" charset="0"/>
                        <a:ea typeface="宋体" panose="02010600030101010101" pitchFamily="2" charset="-122"/>
                      </a:endParaRPr>
                    </a:p>
                    <a:p>
                      <a:pPr algn="just">
                        <a:spcAft>
                          <a:spcPts val="0"/>
                        </a:spcAft>
                      </a:pPr>
                      <a:r>
                        <a:rPr lang="en-US" sz="1700" kern="100" dirty="0">
                          <a:effectLst/>
                          <a:latin typeface="Times New Roman" panose="02020603050405020304" pitchFamily="18" charset="0"/>
                          <a:ea typeface="宋体" panose="02010600030101010101" pitchFamily="2" charset="-122"/>
                        </a:rPr>
                        <a:t>1. </a:t>
                      </a:r>
                      <a:r>
                        <a:rPr lang="zh-CN" sz="1700" kern="100" dirty="0">
                          <a:effectLst/>
                          <a:latin typeface="Times New Roman" panose="02020603050405020304" pitchFamily="18" charset="0"/>
                          <a:ea typeface="宋体" panose="02010600030101010101" pitchFamily="2" charset="-122"/>
                        </a:rPr>
                        <a:t>主持教学部行政工作。全面负责教学部教学、科研、行政管理工作。</a:t>
                      </a:r>
                    </a:p>
                    <a:p>
                      <a:pPr algn="just">
                        <a:spcAft>
                          <a:spcPts val="0"/>
                        </a:spcAft>
                      </a:pPr>
                      <a:r>
                        <a:rPr lang="en-US" sz="1700" kern="100" dirty="0">
                          <a:effectLst/>
                          <a:latin typeface="Times New Roman" panose="02020603050405020304" pitchFamily="18" charset="0"/>
                          <a:ea typeface="宋体" panose="02010600030101010101" pitchFamily="2" charset="-122"/>
                        </a:rPr>
                        <a:t>2. </a:t>
                      </a:r>
                      <a:r>
                        <a:rPr lang="zh-CN" sz="1700" kern="100" dirty="0">
                          <a:effectLst/>
                          <a:latin typeface="Times New Roman" panose="02020603050405020304" pitchFamily="18" charset="0"/>
                          <a:ea typeface="宋体" panose="02010600030101010101" pitchFamily="2" charset="-122"/>
                        </a:rPr>
                        <a:t>根据学院事业发展规划，组织制定教学部的发展规划、改革措施和年度计划，按规定程序批准后组织实施，并及时检查完成情况。</a:t>
                      </a:r>
                    </a:p>
                    <a:p>
                      <a:pPr algn="just">
                        <a:spcAft>
                          <a:spcPts val="0"/>
                        </a:spcAft>
                      </a:pPr>
                      <a:r>
                        <a:rPr lang="en-US" sz="1700" kern="100" dirty="0">
                          <a:effectLst/>
                          <a:latin typeface="Times New Roman" panose="02020603050405020304" pitchFamily="18" charset="0"/>
                          <a:ea typeface="宋体" panose="02010600030101010101" pitchFamily="2" charset="-122"/>
                        </a:rPr>
                        <a:t>3. </a:t>
                      </a:r>
                      <a:r>
                        <a:rPr lang="zh-CN" sz="1700" kern="100" dirty="0">
                          <a:effectLst/>
                          <a:latin typeface="Times New Roman" panose="02020603050405020304" pitchFamily="18" charset="0"/>
                          <a:ea typeface="宋体" panose="02010600030101010101" pitchFamily="2" charset="-122"/>
                        </a:rPr>
                        <a:t>积极推进教育教学改革，严格执行教学管理，组织开展教研、教改活动，加强教学方法和教学手段改革，提高教学质量。</a:t>
                      </a:r>
                    </a:p>
                    <a:p>
                      <a:pPr algn="just">
                        <a:spcAft>
                          <a:spcPts val="0"/>
                        </a:spcAft>
                      </a:pPr>
                      <a:r>
                        <a:rPr lang="en-US" sz="1700" kern="100" dirty="0">
                          <a:effectLst/>
                          <a:latin typeface="Times New Roman" panose="02020603050405020304" pitchFamily="18" charset="0"/>
                          <a:ea typeface="宋体" panose="02010600030101010101" pitchFamily="2" charset="-122"/>
                        </a:rPr>
                        <a:t>4. </a:t>
                      </a:r>
                      <a:r>
                        <a:rPr lang="zh-CN" sz="1700" kern="100" dirty="0">
                          <a:effectLst/>
                          <a:latin typeface="Times New Roman" panose="02020603050405020304" pitchFamily="18" charset="0"/>
                          <a:ea typeface="宋体" panose="02010600030101010101" pitchFamily="2" charset="-122"/>
                        </a:rPr>
                        <a:t>负责全校大外教学的日常管理工作事务。负责全校大外教学任务安排，确保上课期间教学运行正常，做好教学质量监控；处理好大外教师调课、停课、病事假等日常工作事务。</a:t>
                      </a:r>
                    </a:p>
                    <a:p>
                      <a:pPr algn="just">
                        <a:spcAft>
                          <a:spcPts val="0"/>
                        </a:spcAft>
                      </a:pPr>
                      <a:r>
                        <a:rPr lang="en-US" sz="1700" kern="100" dirty="0">
                          <a:effectLst/>
                          <a:latin typeface="Times New Roman" panose="02020603050405020304" pitchFamily="18" charset="0"/>
                          <a:ea typeface="宋体" panose="02010600030101010101" pitchFamily="2" charset="-122"/>
                        </a:rPr>
                        <a:t>5. </a:t>
                      </a:r>
                      <a:r>
                        <a:rPr lang="zh-CN" sz="1700" kern="100" dirty="0">
                          <a:effectLst/>
                          <a:latin typeface="Times New Roman" panose="02020603050405020304" pitchFamily="18" charset="0"/>
                          <a:ea typeface="宋体" panose="02010600030101010101" pitchFamily="2" charset="-122"/>
                        </a:rPr>
                        <a:t>负责落实教学部的期初、期中、期末教学检查工作，收交、查验各种材料（教学进度计划、教师听课记录、教研活动计划与总结、教研活动记录、作业批改情况、教案撰写），并认真进行如实登记，及时保存档案。</a:t>
                      </a:r>
                    </a:p>
                    <a:p>
                      <a:pPr algn="just">
                        <a:spcAft>
                          <a:spcPts val="0"/>
                        </a:spcAft>
                      </a:pPr>
                      <a:r>
                        <a:rPr lang="en-US" sz="1700" kern="100" dirty="0">
                          <a:effectLst/>
                          <a:latin typeface="Times New Roman" panose="02020603050405020304" pitchFamily="18" charset="0"/>
                          <a:ea typeface="宋体" panose="02010600030101010101" pitchFamily="2" charset="-122"/>
                        </a:rPr>
                        <a:t>6. </a:t>
                      </a:r>
                      <a:r>
                        <a:rPr lang="zh-CN" sz="1700" kern="100" dirty="0">
                          <a:effectLst/>
                          <a:latin typeface="Times New Roman" panose="02020603050405020304" pitchFamily="18" charset="0"/>
                          <a:ea typeface="宋体" panose="02010600030101010101" pitchFamily="2" charset="-122"/>
                        </a:rPr>
                        <a:t>主持制定教学部有关规章制度，维护正常教学科研秩序。</a:t>
                      </a:r>
                    </a:p>
                    <a:p>
                      <a:pPr algn="just">
                        <a:spcAft>
                          <a:spcPts val="0"/>
                        </a:spcAft>
                      </a:pPr>
                      <a:r>
                        <a:rPr lang="en-US" sz="1700" kern="100" dirty="0">
                          <a:effectLst/>
                          <a:latin typeface="Times New Roman" panose="02020603050405020304" pitchFamily="18" charset="0"/>
                          <a:ea typeface="宋体" panose="02010600030101010101" pitchFamily="2" charset="-122"/>
                        </a:rPr>
                        <a:t>7. </a:t>
                      </a:r>
                      <a:r>
                        <a:rPr lang="zh-CN" sz="1700" kern="100" dirty="0">
                          <a:effectLst/>
                          <a:latin typeface="Times New Roman" panose="02020603050405020304" pitchFamily="18" charset="0"/>
                          <a:ea typeface="宋体" panose="02010600030101010101" pitchFamily="2" charset="-122"/>
                        </a:rPr>
                        <a:t>切实做好大学英语课程建设，加强教学团队建设。</a:t>
                      </a:r>
                    </a:p>
                    <a:p>
                      <a:pPr algn="just">
                        <a:spcAft>
                          <a:spcPts val="0"/>
                        </a:spcAft>
                      </a:pPr>
                      <a:r>
                        <a:rPr lang="en-US" sz="1700" kern="100" dirty="0">
                          <a:effectLst/>
                          <a:latin typeface="Times New Roman" panose="02020603050405020304" pitchFamily="18" charset="0"/>
                          <a:ea typeface="宋体" panose="02010600030101010101" pitchFamily="2" charset="-122"/>
                        </a:rPr>
                        <a:t>8. </a:t>
                      </a:r>
                      <a:r>
                        <a:rPr lang="zh-CN" sz="1700" kern="100" dirty="0">
                          <a:effectLst/>
                          <a:latin typeface="Times New Roman" panose="02020603050405020304" pitchFamily="18" charset="0"/>
                          <a:ea typeface="宋体" panose="02010600030101010101" pitchFamily="2" charset="-122"/>
                        </a:rPr>
                        <a:t>切实做好机考平台建设工作，安排并做好各项考试出卷、制卷工作，以及补考、重修等考试事务。</a:t>
                      </a:r>
                    </a:p>
                    <a:p>
                      <a:pPr algn="just">
                        <a:spcAft>
                          <a:spcPts val="0"/>
                        </a:spcAft>
                      </a:pPr>
                      <a:r>
                        <a:rPr lang="en-US" sz="1700" kern="100" dirty="0">
                          <a:effectLst/>
                          <a:latin typeface="Times New Roman" panose="02020603050405020304" pitchFamily="18" charset="0"/>
                          <a:ea typeface="宋体" panose="02010600030101010101" pitchFamily="2" charset="-122"/>
                        </a:rPr>
                        <a:t>9. </a:t>
                      </a:r>
                      <a:r>
                        <a:rPr lang="zh-CN" sz="1700" kern="100" dirty="0">
                          <a:effectLst/>
                          <a:latin typeface="Times New Roman" panose="02020603050405020304" pitchFamily="18" charset="0"/>
                          <a:ea typeface="宋体" panose="02010600030101010101" pitchFamily="2" charset="-122"/>
                        </a:rPr>
                        <a:t>做好信息资料进行归类整理、分析统计和存档保存，为加强教学改革提供可靠数据。</a:t>
                      </a:r>
                    </a:p>
                    <a:p>
                      <a:pPr algn="just">
                        <a:spcAft>
                          <a:spcPts val="0"/>
                        </a:spcAft>
                      </a:pPr>
                      <a:r>
                        <a:rPr lang="en-US" sz="1700" b="1" kern="100" dirty="0">
                          <a:solidFill>
                            <a:srgbClr val="C00000"/>
                          </a:solidFill>
                          <a:effectLst/>
                          <a:latin typeface="Times New Roman" panose="02020603050405020304" pitchFamily="18" charset="0"/>
                          <a:ea typeface="宋体" panose="02010600030101010101" pitchFamily="2" charset="-122"/>
                        </a:rPr>
                        <a:t>10. </a:t>
                      </a:r>
                      <a:r>
                        <a:rPr lang="zh-CN" sz="1700" b="1" kern="100" dirty="0">
                          <a:solidFill>
                            <a:srgbClr val="C00000"/>
                          </a:solidFill>
                          <a:effectLst/>
                          <a:latin typeface="Times New Roman" panose="02020603050405020304" pitchFamily="18" charset="0"/>
                          <a:ea typeface="宋体" panose="02010600030101010101" pitchFamily="2" charset="-122"/>
                        </a:rPr>
                        <a:t>积极开展社会服务，主导教学部的培训与创收工作。在学院牵头部门的领导下做好教学部的助学二学历、日语非学历培训（零基础、提高班、强化班、日本语能力考试</a:t>
                      </a:r>
                      <a:r>
                        <a:rPr lang="en-US" sz="1700" b="1" kern="100" dirty="0">
                          <a:solidFill>
                            <a:srgbClr val="C00000"/>
                          </a:solidFill>
                          <a:effectLst/>
                          <a:latin typeface="Times New Roman" panose="02020603050405020304" pitchFamily="18" charset="0"/>
                          <a:ea typeface="宋体" panose="02010600030101010101" pitchFamily="2" charset="-122"/>
                        </a:rPr>
                        <a:t>N4-N1</a:t>
                      </a:r>
                      <a:r>
                        <a:rPr lang="zh-CN" sz="1700" b="1" kern="100" dirty="0">
                          <a:solidFill>
                            <a:srgbClr val="C00000"/>
                          </a:solidFill>
                          <a:effectLst/>
                          <a:latin typeface="Times New Roman" panose="02020603050405020304" pitchFamily="18" charset="0"/>
                          <a:ea typeface="宋体" panose="02010600030101010101" pitchFamily="2" charset="-122"/>
                        </a:rPr>
                        <a:t>）、雅思、托福、大学英语四六级、专业英语四八级、考研英语辅导招生宣传以及口译考点报名宣传工作，并积极开拓校外培训市场及校企合作（学历）班。做好成人教育、助学二学历、非学历培训的日常教学运行、教学质量监控和课程建设工作。</a:t>
                      </a:r>
                    </a:p>
                    <a:p>
                      <a:pPr algn="just">
                        <a:spcAft>
                          <a:spcPts val="0"/>
                        </a:spcAft>
                      </a:pPr>
                      <a:r>
                        <a:rPr lang="en-US" sz="1700" kern="100" dirty="0">
                          <a:effectLst/>
                          <a:latin typeface="Times New Roman" panose="02020603050405020304" pitchFamily="18" charset="0"/>
                          <a:ea typeface="宋体" panose="02010600030101010101" pitchFamily="2" charset="-122"/>
                        </a:rPr>
                        <a:t>11. </a:t>
                      </a:r>
                      <a:r>
                        <a:rPr lang="zh-CN" sz="1700" kern="100" dirty="0">
                          <a:effectLst/>
                          <a:latin typeface="Times New Roman" panose="02020603050405020304" pitchFamily="18" charset="0"/>
                          <a:ea typeface="宋体" panose="02010600030101010101" pitchFamily="2" charset="-122"/>
                        </a:rPr>
                        <a:t>完成学院规定的教学和科研工作量。</a:t>
                      </a:r>
                    </a:p>
                    <a:p>
                      <a:pPr algn="just">
                        <a:spcAft>
                          <a:spcPts val="0"/>
                        </a:spcAft>
                      </a:pPr>
                      <a:r>
                        <a:rPr lang="en-US" sz="1700" kern="100" dirty="0">
                          <a:effectLst/>
                          <a:latin typeface="Times New Roman" panose="02020603050405020304" pitchFamily="18" charset="0"/>
                          <a:ea typeface="宋体" panose="02010600030101010101" pitchFamily="2" charset="-122"/>
                        </a:rPr>
                        <a:t>12. </a:t>
                      </a:r>
                      <a:r>
                        <a:rPr lang="zh-CN" sz="1700" kern="100" dirty="0">
                          <a:effectLst/>
                          <a:latin typeface="Times New Roman" panose="02020603050405020304" pitchFamily="18" charset="0"/>
                          <a:ea typeface="宋体" panose="02010600030101010101" pitchFamily="2" charset="-122"/>
                        </a:rPr>
                        <a:t>完成学院交办的其它工作。</a:t>
                      </a: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1387960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岗位职责：教授</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1263749661"/>
              </p:ext>
            </p:extLst>
          </p:nvPr>
        </p:nvGraphicFramePr>
        <p:xfrm>
          <a:off x="469823" y="1374296"/>
          <a:ext cx="11249891" cy="5321505"/>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教授</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8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800" kern="100" dirty="0">
                          <a:effectLst/>
                          <a:latin typeface="Times New Roman" panose="02020603050405020304" pitchFamily="18" charset="0"/>
                          <a:ea typeface="宋体" panose="02010600030101010101" pitchFamily="2" charset="-122"/>
                        </a:rPr>
                        <a:t>1. </a:t>
                      </a:r>
                      <a:r>
                        <a:rPr lang="zh-CN" sz="1800" kern="100" dirty="0">
                          <a:effectLst/>
                          <a:latin typeface="Times New Roman" panose="02020603050405020304" pitchFamily="18" charset="0"/>
                          <a:ea typeface="宋体" panose="02010600030101010101" pitchFamily="2" charset="-122"/>
                        </a:rPr>
                        <a:t>关心学校的建设与发展，在学校的学科、专业建设、实验室建设、课程建设等工作中起到引领作用。</a:t>
                      </a:r>
                    </a:p>
                    <a:p>
                      <a:pPr algn="just">
                        <a:spcAft>
                          <a:spcPts val="0"/>
                        </a:spcAft>
                      </a:pPr>
                      <a:r>
                        <a:rPr lang="en-US" sz="1800" kern="100" dirty="0">
                          <a:effectLst/>
                          <a:latin typeface="Times New Roman" panose="02020603050405020304" pitchFamily="18" charset="0"/>
                          <a:ea typeface="宋体" panose="02010600030101010101" pitchFamily="2" charset="-122"/>
                        </a:rPr>
                        <a:t>2. </a:t>
                      </a:r>
                      <a:r>
                        <a:rPr lang="zh-CN" sz="1800" kern="100" dirty="0">
                          <a:effectLst/>
                          <a:latin typeface="Times New Roman" panose="02020603050405020304" pitchFamily="18" charset="0"/>
                          <a:ea typeface="宋体" panose="02010600030101010101" pitchFamily="2" charset="-122"/>
                        </a:rPr>
                        <a:t>积极承担人才培养和教学任务，教学工作量饱满，每学年至少承担一门以上本科生课程的讲授，教学质量优良，主持或主要参与教改项目的研究。</a:t>
                      </a:r>
                    </a:p>
                    <a:p>
                      <a:pPr algn="just">
                        <a:spcAft>
                          <a:spcPts val="0"/>
                        </a:spcAft>
                      </a:pPr>
                      <a:r>
                        <a:rPr lang="en-US" sz="1800" kern="100" dirty="0">
                          <a:effectLst/>
                          <a:latin typeface="Times New Roman" panose="02020603050405020304" pitchFamily="18" charset="0"/>
                          <a:ea typeface="宋体" panose="02010600030101010101" pitchFamily="2" charset="-122"/>
                        </a:rPr>
                        <a:t>3. </a:t>
                      </a:r>
                      <a:r>
                        <a:rPr lang="zh-CN" sz="1800" kern="100" dirty="0">
                          <a:effectLst/>
                          <a:latin typeface="Times New Roman" panose="02020603050405020304" pitchFamily="18" charset="0"/>
                          <a:ea typeface="宋体" panose="02010600030101010101" pitchFamily="2" charset="-122"/>
                        </a:rPr>
                        <a:t>积极开展科学研究，把握本学科领域发展方向，科研成果突出，积极争取获得省、部级以上科研项目或奖励。</a:t>
                      </a:r>
                    </a:p>
                    <a:p>
                      <a:pPr algn="just">
                        <a:spcAft>
                          <a:spcPts val="0"/>
                        </a:spcAft>
                      </a:pPr>
                      <a:r>
                        <a:rPr lang="en-US" sz="1800" kern="100" dirty="0">
                          <a:effectLst/>
                          <a:latin typeface="Times New Roman" panose="02020603050405020304" pitchFamily="18" charset="0"/>
                          <a:ea typeface="宋体" panose="02010600030101010101" pitchFamily="2" charset="-122"/>
                        </a:rPr>
                        <a:t>4. </a:t>
                      </a:r>
                      <a:r>
                        <a:rPr lang="zh-CN" sz="1800" kern="100" dirty="0">
                          <a:effectLst/>
                          <a:latin typeface="Times New Roman" panose="02020603050405020304" pitchFamily="18" charset="0"/>
                          <a:ea typeface="宋体" panose="02010600030101010101" pitchFamily="2" charset="-122"/>
                        </a:rPr>
                        <a:t>指导青年教师开展教学科研工作，构建具有创新能力和竞争力的学术梯队。</a:t>
                      </a:r>
                    </a:p>
                    <a:p>
                      <a:pPr algn="just">
                        <a:spcAft>
                          <a:spcPts val="0"/>
                        </a:spcAft>
                      </a:pPr>
                      <a:r>
                        <a:rPr lang="en-US" sz="1800" kern="100" dirty="0">
                          <a:effectLst/>
                          <a:latin typeface="Times New Roman" panose="02020603050405020304" pitchFamily="18" charset="0"/>
                          <a:ea typeface="宋体" panose="02010600030101010101" pitchFamily="2" charset="-122"/>
                        </a:rPr>
                        <a:t>5. </a:t>
                      </a:r>
                      <a:r>
                        <a:rPr lang="zh-CN" sz="1800" kern="100" dirty="0">
                          <a:effectLst/>
                          <a:latin typeface="Times New Roman" panose="02020603050405020304" pitchFamily="18" charset="0"/>
                          <a:ea typeface="宋体" panose="02010600030101010101" pitchFamily="2" charset="-122"/>
                        </a:rPr>
                        <a:t>发挥专业技术优势，积极服务社会，为地方经济建设和社会发展做出较大贡献。</a:t>
                      </a:r>
                    </a:p>
                    <a:p>
                      <a:pPr algn="just">
                        <a:spcAft>
                          <a:spcPts val="0"/>
                        </a:spcAft>
                      </a:pPr>
                      <a:r>
                        <a:rPr lang="en-US" sz="1800" kern="100" dirty="0">
                          <a:effectLst/>
                          <a:latin typeface="Times New Roman" panose="02020603050405020304" pitchFamily="18" charset="0"/>
                          <a:ea typeface="宋体" panose="02010600030101010101" pitchFamily="2" charset="-122"/>
                        </a:rPr>
                        <a:t>6. </a:t>
                      </a:r>
                      <a:r>
                        <a:rPr lang="zh-CN" sz="1800" kern="100" dirty="0">
                          <a:effectLst/>
                          <a:latin typeface="Times New Roman" panose="02020603050405020304" pitchFamily="18" charset="0"/>
                          <a:ea typeface="宋体" panose="02010600030101010101" pitchFamily="2" charset="-122"/>
                        </a:rPr>
                        <a:t>积极开展科学研究，聘期内完成本岗位额定的科研（教研）分值。</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7.</a:t>
                      </a:r>
                      <a:r>
                        <a:rPr lang="en-US" sz="1800" b="1" kern="0" dirty="0">
                          <a:solidFill>
                            <a:srgbClr val="C00000"/>
                          </a:solidFill>
                          <a:effectLst/>
                          <a:latin typeface="仿宋_GB2312" panose="02010609030101010101" pitchFamily="49" charset="-122"/>
                          <a:ea typeface="宋体" panose="02010600030101010101" pitchFamily="2" charset="-122"/>
                          <a:cs typeface="宋体" panose="02010600030101010101" pitchFamily="2" charset="-122"/>
                        </a:rPr>
                        <a:t> </a:t>
                      </a:r>
                      <a:r>
                        <a:rPr lang="zh-CN" sz="1800" b="1" kern="100" dirty="0">
                          <a:solidFill>
                            <a:srgbClr val="C00000"/>
                          </a:solidFill>
                          <a:effectLst/>
                          <a:latin typeface="Times New Roman" panose="02020603050405020304" pitchFamily="18" charset="0"/>
                          <a:ea typeface="宋体" panose="02010600030101010101" pitchFamily="2" charset="-122"/>
                        </a:rPr>
                        <a:t>聘期内接受专业系（大学英语教学部）主任的教学任务安排，积极承担教育教学任务，完成学院规定的教学工作量。</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8. </a:t>
                      </a:r>
                      <a:r>
                        <a:rPr lang="zh-CN" sz="1800" b="1" kern="100" dirty="0">
                          <a:solidFill>
                            <a:srgbClr val="C00000"/>
                          </a:solidFill>
                          <a:effectLst/>
                          <a:latin typeface="Times New Roman" panose="02020603050405020304" pitchFamily="18" charset="0"/>
                          <a:ea typeface="宋体" panose="02010600030101010101" pitchFamily="2" charset="-122"/>
                        </a:rPr>
                        <a:t>聘期内接受专业系（大学英语教学部）主任的领导，做好助学二学历、日语非学历培训（零基础、提高班、强化班、日本语能力考试</a:t>
                      </a:r>
                      <a:r>
                        <a:rPr lang="en-US" sz="1800" b="1" kern="100" dirty="0">
                          <a:solidFill>
                            <a:srgbClr val="C00000"/>
                          </a:solidFill>
                          <a:effectLst/>
                          <a:latin typeface="Times New Roman" panose="02020603050405020304" pitchFamily="18" charset="0"/>
                          <a:ea typeface="宋体" panose="02010600030101010101" pitchFamily="2" charset="-122"/>
                        </a:rPr>
                        <a:t>N4-N1</a:t>
                      </a:r>
                      <a:r>
                        <a:rPr lang="zh-CN" sz="1800" b="1" kern="100" dirty="0">
                          <a:solidFill>
                            <a:srgbClr val="C00000"/>
                          </a:solidFill>
                          <a:effectLst/>
                          <a:latin typeface="Times New Roman" panose="02020603050405020304" pitchFamily="18" charset="0"/>
                          <a:ea typeface="宋体" panose="02010600030101010101" pitchFamily="2" charset="-122"/>
                        </a:rPr>
                        <a:t>）、雅思、托福、大学英语四六级、专业英语四八级、考研英语辅导招生宣传以及口译考点报名宣传工作，并积极开拓校外培训市场及校企合作（学历）班。同时积极承担成人教育、助学二学历、非学历培训等班级的教学工作和课程建设工作。</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9. </a:t>
                      </a:r>
                      <a:r>
                        <a:rPr lang="zh-CN" sz="1800" b="1" kern="100" dirty="0">
                          <a:solidFill>
                            <a:srgbClr val="C00000"/>
                          </a:solidFill>
                          <a:effectLst/>
                          <a:latin typeface="Times New Roman" panose="02020603050405020304" pitchFamily="18" charset="0"/>
                          <a:ea typeface="宋体" panose="02010600030101010101" pitchFamily="2" charset="-122"/>
                        </a:rPr>
                        <a:t>聘期内接受专业系（大学英语教学部）主任的安排，参加学校组织的各类考试的监考工作。</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10. </a:t>
                      </a:r>
                      <a:r>
                        <a:rPr lang="zh-CN" sz="1800" b="1" kern="100" dirty="0">
                          <a:solidFill>
                            <a:srgbClr val="C00000"/>
                          </a:solidFill>
                          <a:effectLst/>
                          <a:latin typeface="Times New Roman" panose="02020603050405020304" pitchFamily="18" charset="0"/>
                          <a:ea typeface="宋体" panose="02010600030101010101" pitchFamily="2" charset="-122"/>
                        </a:rPr>
                        <a:t>聘期内接受专业系（大学英语教学部）主任的安排，担任班主任（学业导师），做好班级管理工作。</a:t>
                      </a:r>
                    </a:p>
                    <a:p>
                      <a:pPr algn="just">
                        <a:spcAft>
                          <a:spcPts val="0"/>
                        </a:spcAft>
                      </a:pPr>
                      <a:r>
                        <a:rPr lang="en-US" sz="1800" kern="100" dirty="0">
                          <a:effectLst/>
                          <a:latin typeface="Times New Roman" panose="02020603050405020304" pitchFamily="18" charset="0"/>
                          <a:ea typeface="宋体" panose="02010600030101010101" pitchFamily="2" charset="-122"/>
                        </a:rPr>
                        <a:t>11. </a:t>
                      </a:r>
                      <a:r>
                        <a:rPr lang="zh-CN" sz="1800" kern="100" dirty="0">
                          <a:effectLst/>
                          <a:latin typeface="Times New Roman" panose="02020603050405020304" pitchFamily="18" charset="0"/>
                          <a:ea typeface="宋体" panose="02010600030101010101" pitchFamily="2" charset="-122"/>
                        </a:rPr>
                        <a:t>完成领导交办的其他工作。</a:t>
                      </a:r>
                    </a:p>
                    <a:p>
                      <a:pPr algn="ctr">
                        <a:spcAft>
                          <a:spcPts val="0"/>
                        </a:spcAft>
                      </a:pP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36086483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岗位职责：副教授</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3060809577"/>
              </p:ext>
            </p:extLst>
          </p:nvPr>
        </p:nvGraphicFramePr>
        <p:xfrm>
          <a:off x="434108" y="1280681"/>
          <a:ext cx="11249891" cy="5197238"/>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副教授</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8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800" kern="100" dirty="0">
                          <a:effectLst/>
                          <a:latin typeface="Times New Roman" panose="02020603050405020304" pitchFamily="18" charset="0"/>
                          <a:ea typeface="宋体" panose="02010600030101010101" pitchFamily="2" charset="-122"/>
                        </a:rPr>
                        <a:t>1.</a:t>
                      </a:r>
                      <a:r>
                        <a:rPr lang="zh-CN" sz="1800" kern="100" dirty="0">
                          <a:effectLst/>
                          <a:latin typeface="Times New Roman" panose="02020603050405020304" pitchFamily="18" charset="0"/>
                          <a:ea typeface="宋体" panose="02010600030101010101" pitchFamily="2" charset="-122"/>
                        </a:rPr>
                        <a:t>关心学校的建设与发展，在学校的学科、专业建设、实验室建设、课程建设等工作中起骨干作用。</a:t>
                      </a:r>
                    </a:p>
                    <a:p>
                      <a:pPr algn="just">
                        <a:spcAft>
                          <a:spcPts val="0"/>
                        </a:spcAft>
                      </a:pPr>
                      <a:r>
                        <a:rPr lang="en-US" sz="1800" kern="100" dirty="0">
                          <a:effectLst/>
                          <a:latin typeface="Times New Roman" panose="02020603050405020304" pitchFamily="18" charset="0"/>
                          <a:ea typeface="宋体" panose="02010600030101010101" pitchFamily="2" charset="-122"/>
                        </a:rPr>
                        <a:t>2.</a:t>
                      </a:r>
                      <a:r>
                        <a:rPr lang="zh-CN" sz="1800" kern="100" dirty="0">
                          <a:effectLst/>
                          <a:latin typeface="Times New Roman" panose="02020603050405020304" pitchFamily="18" charset="0"/>
                          <a:ea typeface="宋体" panose="02010600030101010101" pitchFamily="2" charset="-122"/>
                        </a:rPr>
                        <a:t>积极承担人才培养和教学任务，教学工作量饱满，每学年至少承担一门以上本科生课程的讲授，教学质量优良，主持或主要参与教改项目的研究。</a:t>
                      </a:r>
                    </a:p>
                    <a:p>
                      <a:pPr algn="just">
                        <a:spcAft>
                          <a:spcPts val="0"/>
                        </a:spcAft>
                      </a:pPr>
                      <a:r>
                        <a:rPr lang="en-US" sz="1800" kern="100" dirty="0">
                          <a:effectLst/>
                          <a:latin typeface="Times New Roman" panose="02020603050405020304" pitchFamily="18" charset="0"/>
                          <a:ea typeface="宋体" panose="02010600030101010101" pitchFamily="2" charset="-122"/>
                        </a:rPr>
                        <a:t>3.</a:t>
                      </a:r>
                      <a:r>
                        <a:rPr lang="zh-CN" sz="1800" kern="100" dirty="0">
                          <a:effectLst/>
                          <a:latin typeface="Times New Roman" panose="02020603050405020304" pitchFamily="18" charset="0"/>
                          <a:ea typeface="宋体" panose="02010600030101010101" pitchFamily="2" charset="-122"/>
                        </a:rPr>
                        <a:t>积极开展科学研究，拥有稳定的学术研究方向，科研成果突出，积极争取获得市级以上科研成果奖励。</a:t>
                      </a:r>
                    </a:p>
                    <a:p>
                      <a:pPr algn="just">
                        <a:spcAft>
                          <a:spcPts val="0"/>
                        </a:spcAft>
                      </a:pPr>
                      <a:r>
                        <a:rPr lang="en-US" sz="1800" kern="100" dirty="0">
                          <a:effectLst/>
                          <a:latin typeface="Times New Roman" panose="02020603050405020304" pitchFamily="18" charset="0"/>
                          <a:ea typeface="宋体" panose="02010600030101010101" pitchFamily="2" charset="-122"/>
                        </a:rPr>
                        <a:t>4.</a:t>
                      </a:r>
                      <a:r>
                        <a:rPr lang="zh-CN" sz="1800" kern="100" dirty="0">
                          <a:effectLst/>
                          <a:latin typeface="Times New Roman" panose="02020603050405020304" pitchFamily="18" charset="0"/>
                          <a:ea typeface="宋体" panose="02010600030101010101" pitchFamily="2" charset="-122"/>
                        </a:rPr>
                        <a:t>指导青年教师开展教学、科研工作，在科研团队和学术团队中起重要作用。</a:t>
                      </a:r>
                    </a:p>
                    <a:p>
                      <a:pPr algn="just">
                        <a:spcAft>
                          <a:spcPts val="0"/>
                        </a:spcAft>
                      </a:pPr>
                      <a:r>
                        <a:rPr lang="en-US" sz="1800" kern="100" dirty="0">
                          <a:effectLst/>
                          <a:latin typeface="Times New Roman" panose="02020603050405020304" pitchFamily="18" charset="0"/>
                          <a:ea typeface="宋体" panose="02010600030101010101" pitchFamily="2" charset="-122"/>
                        </a:rPr>
                        <a:t>5.</a:t>
                      </a:r>
                      <a:r>
                        <a:rPr lang="zh-CN" sz="1800" kern="100" dirty="0">
                          <a:effectLst/>
                          <a:latin typeface="Times New Roman" panose="02020603050405020304" pitchFamily="18" charset="0"/>
                          <a:ea typeface="宋体" panose="02010600030101010101" pitchFamily="2" charset="-122"/>
                        </a:rPr>
                        <a:t>积极服务社会，提升学校形象，为地方经济建设和社会发展做出贡献。</a:t>
                      </a:r>
                    </a:p>
                    <a:p>
                      <a:pPr algn="just">
                        <a:spcAft>
                          <a:spcPts val="0"/>
                        </a:spcAft>
                      </a:pPr>
                      <a:r>
                        <a:rPr lang="en-US" sz="1800" kern="100" dirty="0">
                          <a:effectLst/>
                          <a:latin typeface="Times New Roman" panose="02020603050405020304" pitchFamily="18" charset="0"/>
                          <a:ea typeface="宋体" panose="02010600030101010101" pitchFamily="2" charset="-122"/>
                        </a:rPr>
                        <a:t>6. </a:t>
                      </a:r>
                      <a:r>
                        <a:rPr lang="zh-CN" sz="1800" kern="100" dirty="0">
                          <a:effectLst/>
                          <a:latin typeface="Times New Roman" panose="02020603050405020304" pitchFamily="18" charset="0"/>
                          <a:ea typeface="宋体" panose="02010600030101010101" pitchFamily="2" charset="-122"/>
                        </a:rPr>
                        <a:t>积极开展科学研究，聘期内完成本岗位额定的科研（教研）分值。</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7.</a:t>
                      </a:r>
                      <a:r>
                        <a:rPr lang="en-US" sz="1800" b="1" kern="0" dirty="0">
                          <a:solidFill>
                            <a:srgbClr val="C00000"/>
                          </a:solidFill>
                          <a:effectLst/>
                          <a:latin typeface="仿宋_GB2312" panose="02010609030101010101" pitchFamily="49" charset="-122"/>
                          <a:ea typeface="宋体" panose="02010600030101010101" pitchFamily="2" charset="-122"/>
                          <a:cs typeface="宋体" panose="02010600030101010101" pitchFamily="2" charset="-122"/>
                        </a:rPr>
                        <a:t> </a:t>
                      </a:r>
                      <a:r>
                        <a:rPr lang="zh-CN" sz="1800" b="1" kern="100" dirty="0">
                          <a:solidFill>
                            <a:srgbClr val="C00000"/>
                          </a:solidFill>
                          <a:effectLst/>
                          <a:latin typeface="Times New Roman" panose="02020603050405020304" pitchFamily="18" charset="0"/>
                          <a:ea typeface="宋体" panose="02010600030101010101" pitchFamily="2" charset="-122"/>
                        </a:rPr>
                        <a:t>聘期内接受专业系（大学英语教学部）主任的教学任务安排（含成人教育、助学二学历、短期培训等），积极承担教育教学任务，完成学院规定的教学工作量。</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8. </a:t>
                      </a:r>
                      <a:r>
                        <a:rPr lang="zh-CN" sz="1800" b="1" kern="100" dirty="0">
                          <a:solidFill>
                            <a:srgbClr val="C00000"/>
                          </a:solidFill>
                          <a:effectLst/>
                          <a:latin typeface="Times New Roman" panose="02020603050405020304" pitchFamily="18" charset="0"/>
                          <a:ea typeface="宋体" panose="02010600030101010101" pitchFamily="2" charset="-122"/>
                        </a:rPr>
                        <a:t>聘期内接受专业系（大学英语教学部）主任的领导，做好助学二学历、日语非学历培训（零基础、提高班、强化班、日本语能力考试</a:t>
                      </a:r>
                      <a:r>
                        <a:rPr lang="en-US" sz="1800" b="1" kern="100" dirty="0">
                          <a:solidFill>
                            <a:srgbClr val="C00000"/>
                          </a:solidFill>
                          <a:effectLst/>
                          <a:latin typeface="Times New Roman" panose="02020603050405020304" pitchFamily="18" charset="0"/>
                          <a:ea typeface="宋体" panose="02010600030101010101" pitchFamily="2" charset="-122"/>
                        </a:rPr>
                        <a:t>N4-N1</a:t>
                      </a:r>
                      <a:r>
                        <a:rPr lang="zh-CN" sz="1800" b="1" kern="100" dirty="0">
                          <a:solidFill>
                            <a:srgbClr val="C00000"/>
                          </a:solidFill>
                          <a:effectLst/>
                          <a:latin typeface="Times New Roman" panose="02020603050405020304" pitchFamily="18" charset="0"/>
                          <a:ea typeface="宋体" panose="02010600030101010101" pitchFamily="2" charset="-122"/>
                        </a:rPr>
                        <a:t>）、雅思、托福、大学英语四六级、专业英语四八级、考研英语辅导招生宣传以及口译考点报名宣传工作，并积极开拓校外培训市场及校企合作（学历）班。同时积极承担成人教育、助学二学历、非学历培训等班级的教学工作和课程建设工作。</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9. </a:t>
                      </a:r>
                      <a:r>
                        <a:rPr lang="zh-CN" sz="1800" b="1" kern="100" dirty="0">
                          <a:solidFill>
                            <a:srgbClr val="C00000"/>
                          </a:solidFill>
                          <a:effectLst/>
                          <a:latin typeface="Times New Roman" panose="02020603050405020304" pitchFamily="18" charset="0"/>
                          <a:ea typeface="宋体" panose="02010600030101010101" pitchFamily="2" charset="-122"/>
                        </a:rPr>
                        <a:t>聘期内接受专业系（大学英语教学部）主任的安排，参加学校组织的各类考试的监考工作。</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10. </a:t>
                      </a:r>
                      <a:r>
                        <a:rPr lang="zh-CN" sz="1800" b="1" kern="100" dirty="0">
                          <a:solidFill>
                            <a:srgbClr val="C00000"/>
                          </a:solidFill>
                          <a:effectLst/>
                          <a:latin typeface="Times New Roman" panose="02020603050405020304" pitchFamily="18" charset="0"/>
                          <a:ea typeface="宋体" panose="02010600030101010101" pitchFamily="2" charset="-122"/>
                        </a:rPr>
                        <a:t>聘期内接受专业系（大学英语教学部）主任的安排，担任班主任（学业导师），做好班级管理工作。</a:t>
                      </a:r>
                    </a:p>
                    <a:p>
                      <a:pPr algn="just">
                        <a:spcAft>
                          <a:spcPts val="0"/>
                        </a:spcAft>
                      </a:pPr>
                      <a:r>
                        <a:rPr lang="en-US" sz="1800" kern="100" dirty="0">
                          <a:effectLst/>
                          <a:latin typeface="Times New Roman" panose="02020603050405020304" pitchFamily="18" charset="0"/>
                          <a:ea typeface="宋体" panose="02010600030101010101" pitchFamily="2" charset="-122"/>
                        </a:rPr>
                        <a:t>11. </a:t>
                      </a:r>
                      <a:r>
                        <a:rPr lang="zh-CN" sz="1800" kern="100" dirty="0">
                          <a:effectLst/>
                          <a:latin typeface="Times New Roman" panose="02020603050405020304" pitchFamily="18" charset="0"/>
                          <a:ea typeface="宋体" panose="02010600030101010101" pitchFamily="2" charset="-122"/>
                        </a:rPr>
                        <a:t>完成领导交办的其他工作。</a:t>
                      </a:r>
                    </a:p>
                    <a:p>
                      <a:pPr algn="ctr">
                        <a:spcAft>
                          <a:spcPts val="0"/>
                        </a:spcAft>
                      </a:pPr>
                      <a:endParaRPr lang="zh-CN" sz="1050" kern="100" dirty="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326780958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岗位职责：讲师</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3889519824"/>
              </p:ext>
            </p:extLst>
          </p:nvPr>
        </p:nvGraphicFramePr>
        <p:xfrm>
          <a:off x="434108" y="1280681"/>
          <a:ext cx="11249891" cy="5313885"/>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讲师</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8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800" kern="100" dirty="0">
                          <a:effectLst/>
                          <a:latin typeface="Times New Roman" panose="02020603050405020304" pitchFamily="18" charset="0"/>
                          <a:ea typeface="宋体" panose="02010600030101010101" pitchFamily="2" charset="-122"/>
                        </a:rPr>
                        <a:t>1.</a:t>
                      </a:r>
                      <a:r>
                        <a:rPr lang="zh-CN" sz="1800" kern="100" dirty="0">
                          <a:effectLst/>
                          <a:latin typeface="Times New Roman" panose="02020603050405020304" pitchFamily="18" charset="0"/>
                          <a:ea typeface="宋体" panose="02010600030101010101" pitchFamily="2" charset="-122"/>
                        </a:rPr>
                        <a:t>关心学校的建设与发展，积极参与学校的学科、专业建设、实验室建设和课程建设等工作。</a:t>
                      </a:r>
                    </a:p>
                    <a:p>
                      <a:pPr algn="just">
                        <a:spcAft>
                          <a:spcPts val="0"/>
                        </a:spcAft>
                      </a:pPr>
                      <a:r>
                        <a:rPr lang="en-US" sz="1800" kern="100" dirty="0">
                          <a:effectLst/>
                          <a:latin typeface="Times New Roman" panose="02020603050405020304" pitchFamily="18" charset="0"/>
                          <a:ea typeface="宋体" panose="02010600030101010101" pitchFamily="2" charset="-122"/>
                        </a:rPr>
                        <a:t>2.</a:t>
                      </a:r>
                      <a:r>
                        <a:rPr lang="zh-CN" sz="1800" kern="100" dirty="0">
                          <a:effectLst/>
                          <a:latin typeface="Times New Roman" panose="02020603050405020304" pitchFamily="18" charset="0"/>
                          <a:ea typeface="宋体" panose="02010600030101010101" pitchFamily="2" charset="-122"/>
                        </a:rPr>
                        <a:t>积极承担人才培养和教学任务，教学工作量饱满，教学质量良好，积极参与教改项目的研究。</a:t>
                      </a:r>
                    </a:p>
                    <a:p>
                      <a:pPr algn="just">
                        <a:spcAft>
                          <a:spcPts val="0"/>
                        </a:spcAft>
                      </a:pPr>
                      <a:r>
                        <a:rPr lang="en-US" sz="1800" kern="100" dirty="0">
                          <a:effectLst/>
                          <a:latin typeface="Times New Roman" panose="02020603050405020304" pitchFamily="18" charset="0"/>
                          <a:ea typeface="宋体" panose="02010600030101010101" pitchFamily="2" charset="-122"/>
                        </a:rPr>
                        <a:t>3.</a:t>
                      </a:r>
                      <a:r>
                        <a:rPr lang="zh-CN" sz="1800" kern="100" dirty="0">
                          <a:effectLst/>
                          <a:latin typeface="Times New Roman" panose="02020603050405020304" pitchFamily="18" charset="0"/>
                          <a:ea typeface="宋体" panose="02010600030101010101" pitchFamily="2" charset="-122"/>
                        </a:rPr>
                        <a:t>积极开展科学研究，逐步形成较稳定的学术研究方向，有一定的科研成果。</a:t>
                      </a:r>
                    </a:p>
                    <a:p>
                      <a:pPr algn="just">
                        <a:spcAft>
                          <a:spcPts val="0"/>
                        </a:spcAft>
                      </a:pPr>
                      <a:r>
                        <a:rPr lang="en-US" sz="1800" kern="100" dirty="0">
                          <a:effectLst/>
                          <a:latin typeface="Times New Roman" panose="02020603050405020304" pitchFamily="18" charset="0"/>
                          <a:ea typeface="宋体" panose="02010600030101010101" pitchFamily="2" charset="-122"/>
                        </a:rPr>
                        <a:t>4.</a:t>
                      </a:r>
                      <a:r>
                        <a:rPr lang="zh-CN" sz="1800" kern="100" dirty="0">
                          <a:effectLst/>
                          <a:latin typeface="Times New Roman" panose="02020603050405020304" pitchFamily="18" charset="0"/>
                          <a:ea typeface="宋体" panose="02010600030101010101" pitchFamily="2" charset="-122"/>
                        </a:rPr>
                        <a:t>主动参与服务社会，提升学校形象，努力为地方经济建设和社会发展带来效益。</a:t>
                      </a:r>
                    </a:p>
                    <a:p>
                      <a:pPr algn="just">
                        <a:spcAft>
                          <a:spcPts val="0"/>
                        </a:spcAft>
                      </a:pPr>
                      <a:r>
                        <a:rPr lang="en-US" sz="1800" kern="100" dirty="0">
                          <a:effectLst/>
                          <a:latin typeface="Times New Roman" panose="02020603050405020304" pitchFamily="18" charset="0"/>
                          <a:ea typeface="宋体" panose="02010600030101010101" pitchFamily="2" charset="-122"/>
                        </a:rPr>
                        <a:t>5. </a:t>
                      </a:r>
                      <a:r>
                        <a:rPr lang="zh-CN" sz="1800" kern="100" dirty="0">
                          <a:effectLst/>
                          <a:latin typeface="Times New Roman" panose="02020603050405020304" pitchFamily="18" charset="0"/>
                          <a:ea typeface="宋体" panose="02010600030101010101" pitchFamily="2" charset="-122"/>
                        </a:rPr>
                        <a:t>积极开展科学研究，聘期内完成本岗位额定的科研（教研）分值。</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6.</a:t>
                      </a:r>
                      <a:r>
                        <a:rPr lang="en-US" sz="1800" b="1" kern="0" dirty="0">
                          <a:solidFill>
                            <a:srgbClr val="C00000"/>
                          </a:solidFill>
                          <a:effectLst/>
                          <a:latin typeface="仿宋_GB2312" panose="02010609030101010101" pitchFamily="49" charset="-122"/>
                          <a:ea typeface="宋体" panose="02010600030101010101" pitchFamily="2" charset="-122"/>
                          <a:cs typeface="宋体" panose="02010600030101010101" pitchFamily="2" charset="-122"/>
                        </a:rPr>
                        <a:t> </a:t>
                      </a:r>
                      <a:r>
                        <a:rPr lang="zh-CN" sz="1800" b="1" kern="100" dirty="0">
                          <a:solidFill>
                            <a:srgbClr val="C00000"/>
                          </a:solidFill>
                          <a:effectLst/>
                          <a:latin typeface="Times New Roman" panose="02020603050405020304" pitchFamily="18" charset="0"/>
                          <a:ea typeface="宋体" panose="02010600030101010101" pitchFamily="2" charset="-122"/>
                        </a:rPr>
                        <a:t>聘期内接受专业系（大学英语教学部）主任的教学任务安排（含成人教育、助学二学历、短期培训等），积极承担教育教学任务，完成学院规定的教学工作量。</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7. </a:t>
                      </a:r>
                      <a:r>
                        <a:rPr lang="zh-CN" sz="1800" b="1" kern="100" dirty="0">
                          <a:solidFill>
                            <a:srgbClr val="C00000"/>
                          </a:solidFill>
                          <a:effectLst/>
                          <a:latin typeface="Times New Roman" panose="02020603050405020304" pitchFamily="18" charset="0"/>
                          <a:ea typeface="宋体" panose="02010600030101010101" pitchFamily="2" charset="-122"/>
                        </a:rPr>
                        <a:t>聘期内接受专业系（大学英语教学部）主任的领导，做好助学二学历、日语非学历培训（零基础、提高班、强化班、日本语能力考试</a:t>
                      </a:r>
                      <a:r>
                        <a:rPr lang="en-US" sz="1800" b="1" kern="100" dirty="0">
                          <a:solidFill>
                            <a:srgbClr val="C00000"/>
                          </a:solidFill>
                          <a:effectLst/>
                          <a:latin typeface="Times New Roman" panose="02020603050405020304" pitchFamily="18" charset="0"/>
                          <a:ea typeface="宋体" panose="02010600030101010101" pitchFamily="2" charset="-122"/>
                        </a:rPr>
                        <a:t>N4-N1</a:t>
                      </a:r>
                      <a:r>
                        <a:rPr lang="zh-CN" sz="1800" b="1" kern="100" dirty="0">
                          <a:solidFill>
                            <a:srgbClr val="C00000"/>
                          </a:solidFill>
                          <a:effectLst/>
                          <a:latin typeface="Times New Roman" panose="02020603050405020304" pitchFamily="18" charset="0"/>
                          <a:ea typeface="宋体" panose="02010600030101010101" pitchFamily="2" charset="-122"/>
                        </a:rPr>
                        <a:t>）、雅思、托福、大学英语四六级、专业英语四八级、考研英语辅导招生宣传以及口译考点报名宣传工作，并积极开拓校外培训市场及校企合作（学历）班。同时积极承担成人教育、助学二学历、非学历培训等班级的教学工作和课程建设工作。</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8. </a:t>
                      </a:r>
                      <a:r>
                        <a:rPr lang="zh-CN" sz="1800" b="1" kern="100" dirty="0">
                          <a:solidFill>
                            <a:srgbClr val="C00000"/>
                          </a:solidFill>
                          <a:effectLst/>
                          <a:latin typeface="Times New Roman" panose="02020603050405020304" pitchFamily="18" charset="0"/>
                          <a:ea typeface="宋体" panose="02010600030101010101" pitchFamily="2" charset="-122"/>
                        </a:rPr>
                        <a:t>聘期内接受专业系（大学英语教学部）主任的安排，参加学校组织的各类考试的监考工作。</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9. </a:t>
                      </a:r>
                      <a:r>
                        <a:rPr lang="zh-CN" sz="1800" b="1" kern="100" dirty="0">
                          <a:solidFill>
                            <a:srgbClr val="C00000"/>
                          </a:solidFill>
                          <a:effectLst/>
                          <a:latin typeface="Times New Roman" panose="02020603050405020304" pitchFamily="18" charset="0"/>
                          <a:ea typeface="宋体" panose="02010600030101010101" pitchFamily="2" charset="-122"/>
                        </a:rPr>
                        <a:t>聘期内接受专业系（大学英语教学部）主任的安排，担任班主任（学业导师），做好班级管理工作。</a:t>
                      </a:r>
                    </a:p>
                    <a:p>
                      <a:pPr algn="just">
                        <a:spcAft>
                          <a:spcPts val="0"/>
                        </a:spcAft>
                      </a:pPr>
                      <a:r>
                        <a:rPr lang="en-US" sz="1800" kern="100" dirty="0">
                          <a:effectLst/>
                          <a:latin typeface="Times New Roman" panose="02020603050405020304" pitchFamily="18" charset="0"/>
                          <a:ea typeface="宋体" panose="02010600030101010101" pitchFamily="2" charset="-122"/>
                        </a:rPr>
                        <a:t>10. </a:t>
                      </a:r>
                      <a:r>
                        <a:rPr lang="zh-CN" sz="1800" kern="100" dirty="0">
                          <a:effectLst/>
                          <a:latin typeface="Times New Roman" panose="02020603050405020304" pitchFamily="18" charset="0"/>
                          <a:ea typeface="宋体" panose="02010600030101010101" pitchFamily="2" charset="-122"/>
                        </a:rPr>
                        <a:t>完成领导交办的其他工作。</a:t>
                      </a:r>
                    </a:p>
                    <a:p>
                      <a:pPr algn="ctr">
                        <a:spcAft>
                          <a:spcPts val="0"/>
                        </a:spcAft>
                      </a:pPr>
                      <a:r>
                        <a:rPr lang="en-US" sz="1600" b="1"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ctr">
                        <a:spcAft>
                          <a:spcPts val="0"/>
                        </a:spcAft>
                      </a:pPr>
                      <a:r>
                        <a:rPr lang="en-US" sz="1600" b="1" kern="100" dirty="0">
                          <a:effectLst/>
                          <a:latin typeface="仿宋_GB2312" panose="02010609030101010101" pitchFamily="49" charset="-122"/>
                          <a:ea typeface="宋体" panose="02010600030101010101" pitchFamily="2" charset="-122"/>
                          <a:cs typeface="新宋体-18030"/>
                        </a:rPr>
                        <a:t> </a:t>
                      </a: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21406410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岗位职责：助教</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2313112905"/>
              </p:ext>
            </p:extLst>
          </p:nvPr>
        </p:nvGraphicFramePr>
        <p:xfrm>
          <a:off x="434108" y="1280681"/>
          <a:ext cx="11249891" cy="5197238"/>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助教</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8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800" kern="100" dirty="0">
                          <a:effectLst/>
                          <a:latin typeface="Times New Roman" panose="02020603050405020304" pitchFamily="18" charset="0"/>
                          <a:ea typeface="宋体" panose="02010600030101010101" pitchFamily="2" charset="-122"/>
                        </a:rPr>
                        <a:t>1.</a:t>
                      </a:r>
                      <a:r>
                        <a:rPr lang="zh-CN" sz="1800" kern="100" dirty="0">
                          <a:effectLst/>
                          <a:latin typeface="Times New Roman" panose="02020603050405020304" pitchFamily="18" charset="0"/>
                          <a:ea typeface="宋体" panose="02010600030101010101" pitchFamily="2" charset="-122"/>
                        </a:rPr>
                        <a:t>关心学校的建设与发展，在学校的学科、专业建设、实验室建设、课程建设等工作中发挥一定作用。</a:t>
                      </a:r>
                    </a:p>
                    <a:p>
                      <a:pPr algn="just">
                        <a:spcAft>
                          <a:spcPts val="0"/>
                        </a:spcAft>
                      </a:pPr>
                      <a:r>
                        <a:rPr lang="en-US" sz="1800" kern="100" dirty="0">
                          <a:effectLst/>
                          <a:latin typeface="Times New Roman" panose="02020603050405020304" pitchFamily="18" charset="0"/>
                          <a:ea typeface="宋体" panose="02010600030101010101" pitchFamily="2" charset="-122"/>
                        </a:rPr>
                        <a:t>2.</a:t>
                      </a:r>
                      <a:r>
                        <a:rPr lang="zh-CN" sz="1800" kern="100" dirty="0">
                          <a:effectLst/>
                          <a:latin typeface="Times New Roman" panose="02020603050405020304" pitchFamily="18" charset="0"/>
                          <a:ea typeface="宋体" panose="02010600030101010101" pitchFamily="2" charset="-122"/>
                        </a:rPr>
                        <a:t>积极承担人才培养和教学任务，教学工作量饱满，教学质量良好，积极参与教改项目的研究。</a:t>
                      </a:r>
                    </a:p>
                    <a:p>
                      <a:pPr algn="just">
                        <a:spcAft>
                          <a:spcPts val="0"/>
                        </a:spcAft>
                      </a:pPr>
                      <a:r>
                        <a:rPr lang="en-US" sz="1800" kern="100" dirty="0">
                          <a:effectLst/>
                          <a:latin typeface="Times New Roman" panose="02020603050405020304" pitchFamily="18" charset="0"/>
                          <a:ea typeface="宋体" panose="02010600030101010101" pitchFamily="2" charset="-122"/>
                        </a:rPr>
                        <a:t>3.</a:t>
                      </a:r>
                      <a:r>
                        <a:rPr lang="zh-CN" sz="1800" kern="100" dirty="0">
                          <a:effectLst/>
                          <a:latin typeface="Times New Roman" panose="02020603050405020304" pitchFamily="18" charset="0"/>
                          <a:ea typeface="宋体" panose="02010600030101010101" pitchFamily="2" charset="-122"/>
                        </a:rPr>
                        <a:t>积极开展科学研究，逐步形成较稳定的学术研究方向，争取获得一定的科研成果。</a:t>
                      </a:r>
                    </a:p>
                    <a:p>
                      <a:pPr algn="just">
                        <a:spcAft>
                          <a:spcPts val="0"/>
                        </a:spcAft>
                      </a:pPr>
                      <a:r>
                        <a:rPr lang="en-US" sz="1800" kern="100" dirty="0">
                          <a:effectLst/>
                          <a:latin typeface="Times New Roman" panose="02020603050405020304" pitchFamily="18" charset="0"/>
                          <a:ea typeface="宋体" panose="02010600030101010101" pitchFamily="2" charset="-122"/>
                        </a:rPr>
                        <a:t>4.</a:t>
                      </a:r>
                      <a:r>
                        <a:rPr lang="zh-CN" sz="1800" kern="100" dirty="0">
                          <a:effectLst/>
                          <a:latin typeface="Times New Roman" panose="02020603050405020304" pitchFamily="18" charset="0"/>
                          <a:ea typeface="宋体" panose="02010600030101010101" pitchFamily="2" charset="-122"/>
                        </a:rPr>
                        <a:t>主动参与学校公益活动，为学校改革发展做出贡献。</a:t>
                      </a:r>
                    </a:p>
                    <a:p>
                      <a:pPr algn="just">
                        <a:spcAft>
                          <a:spcPts val="0"/>
                        </a:spcAft>
                      </a:pPr>
                      <a:r>
                        <a:rPr lang="en-US" sz="1800" kern="100" dirty="0">
                          <a:effectLst/>
                          <a:latin typeface="Times New Roman" panose="02020603050405020304" pitchFamily="18" charset="0"/>
                          <a:ea typeface="宋体" panose="02010600030101010101" pitchFamily="2" charset="-122"/>
                        </a:rPr>
                        <a:t>5. </a:t>
                      </a:r>
                      <a:r>
                        <a:rPr lang="zh-CN" sz="1800" kern="100" dirty="0">
                          <a:effectLst/>
                          <a:latin typeface="Times New Roman" panose="02020603050405020304" pitchFamily="18" charset="0"/>
                          <a:ea typeface="宋体" panose="02010600030101010101" pitchFamily="2" charset="-122"/>
                        </a:rPr>
                        <a:t>积极开展科学研究，聘期内完成本岗位额定的科研（教研）分值。</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6.</a:t>
                      </a:r>
                      <a:r>
                        <a:rPr lang="en-US" sz="1800" b="1" kern="0" dirty="0">
                          <a:solidFill>
                            <a:srgbClr val="C00000"/>
                          </a:solidFill>
                          <a:effectLst/>
                          <a:latin typeface="仿宋_GB2312" panose="02010609030101010101" pitchFamily="49" charset="-122"/>
                          <a:ea typeface="宋体" panose="02010600030101010101" pitchFamily="2" charset="-122"/>
                          <a:cs typeface="宋体" panose="02010600030101010101" pitchFamily="2" charset="-122"/>
                        </a:rPr>
                        <a:t> </a:t>
                      </a:r>
                      <a:r>
                        <a:rPr lang="zh-CN" sz="1800" b="1" kern="100" dirty="0">
                          <a:solidFill>
                            <a:srgbClr val="C00000"/>
                          </a:solidFill>
                          <a:effectLst/>
                          <a:latin typeface="Times New Roman" panose="02020603050405020304" pitchFamily="18" charset="0"/>
                          <a:ea typeface="宋体" panose="02010600030101010101" pitchFamily="2" charset="-122"/>
                        </a:rPr>
                        <a:t>聘期内接受专业系（大学英语教学部）主任的教学任务安排（含成人教育、助学二学历、短期培训等），积极承担教育教学任务，完成学院规定的教学工作量。</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7. </a:t>
                      </a:r>
                      <a:r>
                        <a:rPr lang="zh-CN" sz="1800" b="1" kern="100" dirty="0">
                          <a:solidFill>
                            <a:srgbClr val="C00000"/>
                          </a:solidFill>
                          <a:effectLst/>
                          <a:latin typeface="Times New Roman" panose="02020603050405020304" pitchFamily="18" charset="0"/>
                          <a:ea typeface="宋体" panose="02010600030101010101" pitchFamily="2" charset="-122"/>
                        </a:rPr>
                        <a:t>聘期内接受专业系（大学英语教学部）主任的领导，做好助学二学历、日语非学历培训（零基础、提高班、强化班、日本语能力考试</a:t>
                      </a:r>
                      <a:r>
                        <a:rPr lang="en-US" sz="1800" b="1" kern="100" dirty="0">
                          <a:solidFill>
                            <a:srgbClr val="C00000"/>
                          </a:solidFill>
                          <a:effectLst/>
                          <a:latin typeface="Times New Roman" panose="02020603050405020304" pitchFamily="18" charset="0"/>
                          <a:ea typeface="宋体" panose="02010600030101010101" pitchFamily="2" charset="-122"/>
                        </a:rPr>
                        <a:t>N4-N1</a:t>
                      </a:r>
                      <a:r>
                        <a:rPr lang="zh-CN" sz="1800" b="1" kern="100" dirty="0">
                          <a:solidFill>
                            <a:srgbClr val="C00000"/>
                          </a:solidFill>
                          <a:effectLst/>
                          <a:latin typeface="Times New Roman" panose="02020603050405020304" pitchFamily="18" charset="0"/>
                          <a:ea typeface="宋体" panose="02010600030101010101" pitchFamily="2" charset="-122"/>
                        </a:rPr>
                        <a:t>）、雅思、托福、大学英语四六级、专业英语四八级、考研英语辅导招生宣传以及口译考点报名宣传工作，并积极开拓校外培训市场及校企合作（学历）班。同时积极承担成人教育、助学二学历、非学历培训等班级的教学工作和课程建设工作。</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8. </a:t>
                      </a:r>
                      <a:r>
                        <a:rPr lang="zh-CN" sz="1800" b="1" kern="100" dirty="0">
                          <a:solidFill>
                            <a:srgbClr val="C00000"/>
                          </a:solidFill>
                          <a:effectLst/>
                          <a:latin typeface="Times New Roman" panose="02020603050405020304" pitchFamily="18" charset="0"/>
                          <a:ea typeface="宋体" panose="02010600030101010101" pitchFamily="2" charset="-122"/>
                        </a:rPr>
                        <a:t>聘期内接受专业系（大学英语教学部）主任的安排，参加学校组织的各类考试的监考工作。</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9. </a:t>
                      </a:r>
                      <a:r>
                        <a:rPr lang="zh-CN" sz="1800" b="1" kern="100" dirty="0">
                          <a:solidFill>
                            <a:srgbClr val="C00000"/>
                          </a:solidFill>
                          <a:effectLst/>
                          <a:latin typeface="Times New Roman" panose="02020603050405020304" pitchFamily="18" charset="0"/>
                          <a:ea typeface="宋体" panose="02010600030101010101" pitchFamily="2" charset="-122"/>
                        </a:rPr>
                        <a:t>聘期内接受专业系（大学英语教学部）主任的安排，担任班主任（学业导师），做好班级管理工作。</a:t>
                      </a:r>
                    </a:p>
                    <a:p>
                      <a:pPr algn="just">
                        <a:spcAft>
                          <a:spcPts val="0"/>
                        </a:spcAft>
                      </a:pPr>
                      <a:r>
                        <a:rPr lang="en-US" sz="1800" kern="100" dirty="0">
                          <a:effectLst/>
                          <a:latin typeface="Times New Roman" panose="02020603050405020304" pitchFamily="18" charset="0"/>
                          <a:ea typeface="宋体" panose="02010600030101010101" pitchFamily="2" charset="-122"/>
                        </a:rPr>
                        <a:t>10. </a:t>
                      </a:r>
                      <a:r>
                        <a:rPr lang="zh-CN" sz="1800" kern="100" dirty="0">
                          <a:effectLst/>
                          <a:latin typeface="Times New Roman" panose="02020603050405020304" pitchFamily="18" charset="0"/>
                          <a:ea typeface="宋体" panose="02010600030101010101" pitchFamily="2" charset="-122"/>
                        </a:rPr>
                        <a:t>完成领导交办的其他工作。</a:t>
                      </a:r>
                    </a:p>
                    <a:p>
                      <a:pPr algn="ctr">
                        <a:spcAft>
                          <a:spcPts val="0"/>
                        </a:spcAft>
                      </a:pPr>
                      <a:r>
                        <a:rPr lang="en-US" sz="1600" b="1"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ctr">
                        <a:spcAft>
                          <a:spcPts val="0"/>
                        </a:spcAft>
                      </a:pPr>
                      <a:r>
                        <a:rPr lang="en-US" sz="1600" b="1" kern="100" dirty="0">
                          <a:effectLst/>
                          <a:latin typeface="仿宋_GB2312" panose="02010609030101010101" pitchFamily="49" charset="-122"/>
                          <a:ea typeface="宋体" panose="02010600030101010101" pitchFamily="2" charset="-122"/>
                          <a:cs typeface="新宋体-18030"/>
                        </a:rPr>
                        <a:t> </a:t>
                      </a: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17693227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岗位职责：办公室主任</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1067728265"/>
              </p:ext>
            </p:extLst>
          </p:nvPr>
        </p:nvGraphicFramePr>
        <p:xfrm>
          <a:off x="434108" y="1280681"/>
          <a:ext cx="11249891" cy="5197238"/>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办公室主任</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管理岗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400" kern="100">
                          <a:effectLst/>
                          <a:latin typeface="仿宋_GB2312" panose="02010609030101010101" pitchFamily="49" charset="-122"/>
                          <a:ea typeface="宋体" panose="02010600030101010101" pitchFamily="2" charset="-122"/>
                          <a:cs typeface="新宋体-18030"/>
                        </a:rPr>
                        <a:t> </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5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500" kern="100" dirty="0">
                        <a:effectLst/>
                        <a:latin typeface="Times New Roman" panose="02020603050405020304" pitchFamily="18" charset="0"/>
                        <a:ea typeface="宋体" panose="02010600030101010101" pitchFamily="2" charset="-122"/>
                      </a:endParaRPr>
                    </a:p>
                    <a:p>
                      <a:pPr marL="342900" lvl="0" indent="-342900" algn="just">
                        <a:spcAft>
                          <a:spcPts val="0"/>
                        </a:spcAft>
                        <a:buFont typeface="+mj-lt"/>
                        <a:buAutoNum type="arabicPeriod"/>
                        <a:tabLst>
                          <a:tab pos="228600" algn="l"/>
                        </a:tabLst>
                      </a:pPr>
                      <a:r>
                        <a:rPr lang="zh-CN" sz="1500" kern="100" dirty="0">
                          <a:effectLst/>
                          <a:latin typeface="Times New Roman" panose="02020603050405020304" pitchFamily="18" charset="0"/>
                          <a:ea typeface="宋体" panose="02010600030101010101" pitchFamily="2" charset="-122"/>
                        </a:rPr>
                        <a:t>在学院党政领导下，主持办公室工作，协助做好日常教学管理、行政管理、综合协调等工作，检查督促各项目标任务的完成情况。</a:t>
                      </a:r>
                    </a:p>
                    <a:p>
                      <a:pPr marL="342900" lvl="0" indent="-342900" algn="just">
                        <a:spcAft>
                          <a:spcPts val="0"/>
                        </a:spcAft>
                        <a:buFont typeface="+mj-lt"/>
                        <a:buAutoNum type="arabicPeriod"/>
                        <a:tabLst>
                          <a:tab pos="228600" algn="l"/>
                        </a:tabLst>
                      </a:pPr>
                      <a:r>
                        <a:rPr lang="zh-CN" sz="1500" kern="100" dirty="0">
                          <a:effectLst/>
                          <a:latin typeface="Times New Roman" panose="02020603050405020304" pitchFamily="18" charset="0"/>
                          <a:ea typeface="宋体" panose="02010600030101010101" pitchFamily="2" charset="-122"/>
                        </a:rPr>
                        <a:t>列席二级学院党政联席会议和院长办公会议，负责做好会议记录及会议决定事项的有关落实和督办工作。</a:t>
                      </a:r>
                    </a:p>
                    <a:p>
                      <a:pPr marL="342900" lvl="0" indent="-342900" algn="just">
                        <a:spcAft>
                          <a:spcPts val="0"/>
                        </a:spcAft>
                        <a:buFont typeface="+mj-lt"/>
                        <a:buAutoNum type="arabicPeriod"/>
                        <a:tabLst>
                          <a:tab pos="228600" algn="l"/>
                        </a:tabLst>
                      </a:pPr>
                      <a:r>
                        <a:rPr lang="zh-CN" sz="1500" kern="100" dirty="0">
                          <a:effectLst/>
                          <a:latin typeface="Times New Roman" panose="02020603050405020304" pitchFamily="18" charset="0"/>
                          <a:ea typeface="宋体" panose="02010600030101010101" pitchFamily="2" charset="-122"/>
                        </a:rPr>
                        <a:t>做好办公室内部制度建设，协调、指导和督促办公室人员履行岗位职责。</a:t>
                      </a:r>
                    </a:p>
                    <a:p>
                      <a:pPr marL="342900" lvl="0" indent="-342900" algn="just">
                        <a:spcAft>
                          <a:spcPts val="0"/>
                        </a:spcAft>
                        <a:buFont typeface="+mj-lt"/>
                        <a:buAutoNum type="arabicPeriod"/>
                        <a:tabLst>
                          <a:tab pos="228600" algn="l"/>
                        </a:tabLst>
                      </a:pPr>
                      <a:r>
                        <a:rPr lang="zh-CN" sz="1500" kern="100" dirty="0">
                          <a:effectLst/>
                          <a:latin typeface="Times New Roman" panose="02020603050405020304" pitchFamily="18" charset="0"/>
                          <a:ea typeface="宋体" panose="02010600030101010101" pitchFamily="2" charset="-122"/>
                        </a:rPr>
                        <a:t>负责各类会议、活动的组织安排和会务工作。</a:t>
                      </a:r>
                    </a:p>
                    <a:p>
                      <a:pPr marL="342900" lvl="0" indent="-342900" algn="just">
                        <a:spcAft>
                          <a:spcPts val="0"/>
                        </a:spcAft>
                        <a:buFont typeface="+mj-lt"/>
                        <a:buAutoNum type="arabicPeriod"/>
                        <a:tabLst>
                          <a:tab pos="228600" algn="l"/>
                        </a:tabLst>
                      </a:pPr>
                      <a:r>
                        <a:rPr lang="zh-CN" sz="1500" kern="100" dirty="0">
                          <a:effectLst/>
                          <a:latin typeface="Times New Roman" panose="02020603050405020304" pitchFamily="18" charset="0"/>
                          <a:ea typeface="宋体" panose="02010600030101010101" pitchFamily="2" charset="-122"/>
                        </a:rPr>
                        <a:t>负责学校下发公文和批办公文的办理工作。</a:t>
                      </a:r>
                    </a:p>
                    <a:p>
                      <a:pPr marL="342900" lvl="0" indent="-342900" algn="just">
                        <a:spcAft>
                          <a:spcPts val="0"/>
                        </a:spcAft>
                        <a:buFont typeface="+mj-lt"/>
                        <a:buAutoNum type="arabicPeriod"/>
                        <a:tabLst>
                          <a:tab pos="228600" algn="l"/>
                        </a:tabLst>
                      </a:pPr>
                      <a:r>
                        <a:rPr lang="zh-CN" sz="1500" kern="100" dirty="0">
                          <a:effectLst/>
                          <a:latin typeface="Times New Roman" panose="02020603050405020304" pitchFamily="18" charset="0"/>
                          <a:ea typeface="宋体" panose="02010600030101010101" pitchFamily="2" charset="-122"/>
                        </a:rPr>
                        <a:t>负责二级学院有关公文、规章制度、工作计划和工作总结的起草工作。</a:t>
                      </a:r>
                    </a:p>
                    <a:p>
                      <a:pPr marL="342900" lvl="0" indent="-342900" algn="just">
                        <a:spcAft>
                          <a:spcPts val="0"/>
                        </a:spcAft>
                        <a:buFont typeface="+mj-lt"/>
                        <a:buAutoNum type="arabicPeriod"/>
                        <a:tabLst>
                          <a:tab pos="228600" algn="l"/>
                        </a:tabLst>
                      </a:pPr>
                      <a:r>
                        <a:rPr lang="en-US" sz="1500" kern="100" dirty="0">
                          <a:effectLst/>
                          <a:latin typeface="Times New Roman" panose="02020603050405020304" pitchFamily="18" charset="0"/>
                          <a:ea typeface="宋体" panose="02010600030101010101" pitchFamily="2" charset="-122"/>
                        </a:rPr>
                        <a:t>.</a:t>
                      </a:r>
                      <a:r>
                        <a:rPr lang="zh-CN" sz="1500" kern="100" dirty="0">
                          <a:effectLst/>
                          <a:latin typeface="Times New Roman" panose="02020603050405020304" pitchFamily="18" charset="0"/>
                          <a:ea typeface="宋体" panose="02010600030101010101" pitchFamily="2" charset="-122"/>
                        </a:rPr>
                        <a:t>配合做好本部门教职工考勤、师资管理、职称评定、年度考核、聘请考核、评优评奖等具体事务。</a:t>
                      </a:r>
                    </a:p>
                    <a:p>
                      <a:pPr marL="342900" lvl="0" indent="-342900" algn="just">
                        <a:spcAft>
                          <a:spcPts val="0"/>
                        </a:spcAft>
                        <a:buFont typeface="+mj-lt"/>
                        <a:buAutoNum type="arabicPeriod"/>
                        <a:tabLst>
                          <a:tab pos="228600" algn="l"/>
                        </a:tabLst>
                      </a:pPr>
                      <a:r>
                        <a:rPr lang="zh-CN" sz="1500" kern="100" dirty="0">
                          <a:effectLst/>
                          <a:latin typeface="Times New Roman" panose="02020603050405020304" pitchFamily="18" charset="0"/>
                          <a:ea typeface="宋体" panose="02010600030101010101" pitchFamily="2" charset="-122"/>
                        </a:rPr>
                        <a:t>根据学校要求和部门工作实际，做好信息工作。保证信息畅通，及时处理有关信息，及时上报重大突发事件和信息。</a:t>
                      </a:r>
                    </a:p>
                    <a:p>
                      <a:pPr marL="342900" lvl="0" indent="-342900" algn="just">
                        <a:spcAft>
                          <a:spcPts val="0"/>
                        </a:spcAft>
                        <a:buFont typeface="+mj-lt"/>
                        <a:buAutoNum type="arabicPeriod"/>
                        <a:tabLst>
                          <a:tab pos="228600" algn="l"/>
                        </a:tabLst>
                      </a:pPr>
                      <a:r>
                        <a:rPr lang="zh-CN" sz="1500" kern="100" dirty="0">
                          <a:effectLst/>
                          <a:latin typeface="Times New Roman" panose="02020603050405020304" pitchFamily="18" charset="0"/>
                          <a:ea typeface="宋体" panose="02010600030101010101" pitchFamily="2" charset="-122"/>
                        </a:rPr>
                        <a:t>负责学院网址管理、维护、更新和网络安全、舆情监控工作。</a:t>
                      </a:r>
                    </a:p>
                    <a:p>
                      <a:pPr algn="just">
                        <a:spcAft>
                          <a:spcPts val="0"/>
                        </a:spcAft>
                      </a:pPr>
                      <a:r>
                        <a:rPr lang="en-US" sz="1500" kern="100" dirty="0">
                          <a:effectLst/>
                          <a:latin typeface="Times New Roman" panose="02020603050405020304" pitchFamily="18" charset="0"/>
                          <a:ea typeface="宋体" panose="02010600030101010101" pitchFamily="2" charset="-122"/>
                        </a:rPr>
                        <a:t>10.</a:t>
                      </a:r>
                      <a:r>
                        <a:rPr lang="zh-CN" sz="1500" kern="100" dirty="0">
                          <a:effectLst/>
                          <a:latin typeface="Times New Roman" panose="02020603050405020304" pitchFamily="18" charset="0"/>
                          <a:ea typeface="宋体" panose="02010600030101010101" pitchFamily="2" charset="-122"/>
                        </a:rPr>
                        <a:t>负责学院党政管理、教学管理、科研管理等各类文件资料的收集整理和归档工作。</a:t>
                      </a:r>
                    </a:p>
                    <a:p>
                      <a:pPr algn="just">
                        <a:spcAft>
                          <a:spcPts val="0"/>
                        </a:spcAft>
                      </a:pPr>
                      <a:r>
                        <a:rPr lang="en-US" sz="1500" kern="100" dirty="0">
                          <a:effectLst/>
                          <a:latin typeface="Times New Roman" panose="02020603050405020304" pitchFamily="18" charset="0"/>
                          <a:ea typeface="宋体" panose="02010600030101010101" pitchFamily="2" charset="-122"/>
                        </a:rPr>
                        <a:t>11.</a:t>
                      </a:r>
                      <a:r>
                        <a:rPr lang="zh-CN" sz="1500" kern="100" dirty="0">
                          <a:effectLst/>
                          <a:latin typeface="Times New Roman" panose="02020603050405020304" pitchFamily="18" charset="0"/>
                          <a:ea typeface="宋体" panose="02010600030101010101" pitchFamily="2" charset="-122"/>
                        </a:rPr>
                        <a:t>根据学校要求，负责做好与本部门有关的综合统计工作。</a:t>
                      </a:r>
                    </a:p>
                    <a:p>
                      <a:pPr algn="just">
                        <a:spcAft>
                          <a:spcPts val="0"/>
                        </a:spcAft>
                      </a:pPr>
                      <a:r>
                        <a:rPr lang="en-US" sz="1500" kern="100" dirty="0">
                          <a:effectLst/>
                          <a:latin typeface="Times New Roman" panose="02020603050405020304" pitchFamily="18" charset="0"/>
                          <a:ea typeface="宋体" panose="02010600030101010101" pitchFamily="2" charset="-122"/>
                        </a:rPr>
                        <a:t>12</a:t>
                      </a:r>
                      <a:r>
                        <a:rPr lang="zh-CN" sz="1500" kern="100" dirty="0">
                          <a:effectLst/>
                          <a:latin typeface="Times New Roman" panose="02020603050405020304" pitchFamily="18" charset="0"/>
                          <a:ea typeface="宋体" panose="02010600030101010101" pitchFamily="2" charset="-122"/>
                        </a:rPr>
                        <a:t>负责对外联络，与全校各职能部门的沟通和协调工作，做好来信来访、接待工作。</a:t>
                      </a:r>
                    </a:p>
                    <a:p>
                      <a:pPr algn="just">
                        <a:spcAft>
                          <a:spcPts val="0"/>
                        </a:spcAft>
                      </a:pPr>
                      <a:r>
                        <a:rPr lang="en-US" sz="1500" kern="100" dirty="0">
                          <a:effectLst/>
                          <a:latin typeface="Times New Roman" panose="02020603050405020304" pitchFamily="18" charset="0"/>
                          <a:ea typeface="宋体" panose="02010600030101010101" pitchFamily="2" charset="-122"/>
                        </a:rPr>
                        <a:t>13.</a:t>
                      </a:r>
                      <a:r>
                        <a:rPr lang="zh-CN" sz="1500" kern="100" dirty="0">
                          <a:effectLst/>
                          <a:latin typeface="Times New Roman" panose="02020603050405020304" pitchFamily="18" charset="0"/>
                          <a:ea typeface="宋体" panose="02010600030101010101" pitchFamily="2" charset="-122"/>
                        </a:rPr>
                        <a:t>负责学院印章管理和使用，做好保密工作。</a:t>
                      </a:r>
                    </a:p>
                    <a:p>
                      <a:pPr algn="just">
                        <a:spcAft>
                          <a:spcPts val="0"/>
                        </a:spcAft>
                      </a:pPr>
                      <a:r>
                        <a:rPr lang="en-US" sz="1500" kern="100" dirty="0">
                          <a:effectLst/>
                          <a:latin typeface="Times New Roman" panose="02020603050405020304" pitchFamily="18" charset="0"/>
                          <a:ea typeface="宋体" panose="02010600030101010101" pitchFamily="2" charset="-122"/>
                        </a:rPr>
                        <a:t>14.</a:t>
                      </a:r>
                      <a:r>
                        <a:rPr lang="zh-CN" sz="1500" kern="100" dirty="0">
                          <a:effectLst/>
                          <a:latin typeface="Times New Roman" panose="02020603050405020304" pitchFamily="18" charset="0"/>
                          <a:ea typeface="宋体" panose="02010600030101010101" pitchFamily="2" charset="-122"/>
                        </a:rPr>
                        <a:t>负责办理本单位（包括师生）介绍信、证明、协议书等文书需申请使用学校印章的事务。</a:t>
                      </a:r>
                    </a:p>
                    <a:p>
                      <a:pPr algn="just">
                        <a:spcAft>
                          <a:spcPts val="0"/>
                        </a:spcAft>
                      </a:pPr>
                      <a:r>
                        <a:rPr lang="en-US" sz="1500" kern="100" dirty="0">
                          <a:effectLst/>
                          <a:latin typeface="Times New Roman" panose="02020603050405020304" pitchFamily="18" charset="0"/>
                          <a:ea typeface="宋体" panose="02010600030101010101" pitchFamily="2" charset="-122"/>
                        </a:rPr>
                        <a:t>15.</a:t>
                      </a:r>
                      <a:r>
                        <a:rPr lang="zh-CN" sz="1500" kern="100" dirty="0">
                          <a:effectLst/>
                          <a:latin typeface="Times New Roman" panose="02020603050405020304" pitchFamily="18" charset="0"/>
                          <a:ea typeface="宋体" panose="02010600030101010101" pitchFamily="2" charset="-122"/>
                        </a:rPr>
                        <a:t>组织做好学院治安综合治理有关工作。</a:t>
                      </a:r>
                    </a:p>
                    <a:p>
                      <a:pPr algn="just">
                        <a:spcAft>
                          <a:spcPts val="0"/>
                        </a:spcAft>
                      </a:pPr>
                      <a:r>
                        <a:rPr lang="en-US" sz="1500" kern="100" dirty="0">
                          <a:effectLst/>
                          <a:latin typeface="Times New Roman" panose="02020603050405020304" pitchFamily="18" charset="0"/>
                          <a:ea typeface="宋体" panose="02010600030101010101" pitchFamily="2" charset="-122"/>
                        </a:rPr>
                        <a:t>16.</a:t>
                      </a:r>
                      <a:r>
                        <a:rPr lang="zh-CN" sz="1500" kern="100" dirty="0">
                          <a:effectLst/>
                          <a:latin typeface="Times New Roman" panose="02020603050405020304" pitchFamily="18" charset="0"/>
                          <a:ea typeface="宋体" panose="02010600030101010101" pitchFamily="2" charset="-122"/>
                        </a:rPr>
                        <a:t>负责学院内务、经费、物资等日常管理。</a:t>
                      </a:r>
                    </a:p>
                    <a:p>
                      <a:pPr marL="342900" lvl="0" indent="-342900" algn="just">
                        <a:spcAft>
                          <a:spcPts val="0"/>
                        </a:spcAft>
                        <a:buFont typeface="+mj-lt"/>
                        <a:buAutoNum type="arabicPeriod" startAt="17"/>
                        <a:tabLst>
                          <a:tab pos="228600" algn="l"/>
                        </a:tabLst>
                      </a:pPr>
                      <a:r>
                        <a:rPr lang="zh-CN" sz="1500" kern="100" dirty="0">
                          <a:effectLst/>
                          <a:latin typeface="Times New Roman" panose="02020603050405020304" pitchFamily="18" charset="0"/>
                          <a:ea typeface="宋体" panose="02010600030101010101" pitchFamily="2" charset="-122"/>
                        </a:rPr>
                        <a:t>在思想、行动和语言上与领导和职能部门保持一致，认真贯彻执行领导和职能部门下达的各项任务。</a:t>
                      </a:r>
                    </a:p>
                    <a:p>
                      <a:pPr marL="342900" lvl="0" indent="-342900" algn="just">
                        <a:spcAft>
                          <a:spcPts val="0"/>
                        </a:spcAft>
                        <a:buFont typeface="+mj-lt"/>
                        <a:buAutoNum type="arabicPeriod" startAt="17"/>
                        <a:tabLst>
                          <a:tab pos="228600" algn="l"/>
                        </a:tabLst>
                      </a:pPr>
                      <a:r>
                        <a:rPr lang="zh-CN" sz="1500" kern="100" dirty="0">
                          <a:effectLst/>
                          <a:latin typeface="Times New Roman" panose="02020603050405020304" pitchFamily="18" charset="0"/>
                          <a:ea typeface="宋体" panose="02010600030101010101" pitchFamily="2" charset="-122"/>
                        </a:rPr>
                        <a:t>制定合理的部门工作计划并组织实施好。</a:t>
                      </a:r>
                    </a:p>
                    <a:p>
                      <a:pPr algn="just">
                        <a:spcAft>
                          <a:spcPts val="0"/>
                        </a:spcAft>
                      </a:pPr>
                      <a:r>
                        <a:rPr lang="en-US" sz="1500" b="1" kern="100" dirty="0">
                          <a:solidFill>
                            <a:srgbClr val="C00000"/>
                          </a:solidFill>
                          <a:effectLst/>
                          <a:latin typeface="Times New Roman" panose="02020603050405020304" pitchFamily="18" charset="0"/>
                          <a:ea typeface="宋体" panose="02010600030101010101" pitchFamily="2" charset="-122"/>
                        </a:rPr>
                        <a:t>19. </a:t>
                      </a:r>
                      <a:r>
                        <a:rPr lang="zh-CN" sz="1500" b="1" kern="100" dirty="0">
                          <a:solidFill>
                            <a:srgbClr val="C00000"/>
                          </a:solidFill>
                          <a:effectLst/>
                          <a:latin typeface="Times New Roman" panose="02020603050405020304" pitchFamily="18" charset="0"/>
                          <a:ea typeface="宋体" panose="02010600030101010101" pitchFamily="2" charset="-122"/>
                        </a:rPr>
                        <a:t>积极组织部门人员开展社会服务，协助与配合专业系和大学英语教学部做好培训与创收工作。</a:t>
                      </a:r>
                    </a:p>
                    <a:p>
                      <a:pPr algn="just">
                        <a:spcAft>
                          <a:spcPts val="0"/>
                        </a:spcAft>
                      </a:pPr>
                      <a:r>
                        <a:rPr lang="en-US" sz="1500" kern="100" dirty="0">
                          <a:effectLst/>
                          <a:latin typeface="Times New Roman" panose="02020603050405020304" pitchFamily="18" charset="0"/>
                          <a:ea typeface="宋体" panose="02010600030101010101" pitchFamily="2" charset="-122"/>
                        </a:rPr>
                        <a:t>20. </a:t>
                      </a:r>
                      <a:r>
                        <a:rPr lang="zh-CN" sz="1500" kern="100" dirty="0">
                          <a:effectLst/>
                          <a:latin typeface="Times New Roman" panose="02020603050405020304" pitchFamily="18" charset="0"/>
                          <a:ea typeface="宋体" panose="02010600030101010101" pitchFamily="2" charset="-122"/>
                        </a:rPr>
                        <a:t>完成领导交办的各项工作。</a:t>
                      </a: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34381813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岗位职责：教学秘书</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3194803747"/>
              </p:ext>
            </p:extLst>
          </p:nvPr>
        </p:nvGraphicFramePr>
        <p:xfrm>
          <a:off x="434108" y="1280681"/>
          <a:ext cx="11249891" cy="5197238"/>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教学秘书</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管理岗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400" kern="100">
                          <a:effectLst/>
                          <a:latin typeface="仿宋_GB2312" panose="02010609030101010101" pitchFamily="49" charset="-122"/>
                          <a:ea typeface="宋体" panose="02010600030101010101" pitchFamily="2" charset="-122"/>
                          <a:cs typeface="新宋体-18030"/>
                        </a:rPr>
                        <a:t> </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8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050" kern="100" dirty="0">
                        <a:effectLst/>
                        <a:latin typeface="Times New Roman" panose="02020603050405020304" pitchFamily="18" charset="0"/>
                        <a:ea typeface="宋体" panose="02010600030101010101" pitchFamily="2" charset="-122"/>
                      </a:endParaRP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在学院的指导下，根据教务处工作要求，完成教学管理、学籍管理、教学评估、教学档案建设等工作。</a:t>
                      </a: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组织学生的选课。重修和免修及各类考试工作的安排与落实。</a:t>
                      </a: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做好教务管理系统有关数据的录入和维护工作。</a:t>
                      </a: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协助学院领导处理与教学管理和学籍管理有关工作，并发挥参谋助手作用。</a:t>
                      </a: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完成学院有关教学资料的统计、汇总与上报工作；负责二级学院教学档案归档工作。</a:t>
                      </a: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协助学院教学院长做好教学质量检查与监控工作。</a:t>
                      </a: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做好教学信息沟通、意见反馈、合作联络等工作。</a:t>
                      </a: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负责学生信息员的日常工作。</a:t>
                      </a: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负责教材征订的汇总工作。</a:t>
                      </a:r>
                    </a:p>
                    <a:p>
                      <a:pPr algn="just">
                        <a:spcAft>
                          <a:spcPts val="0"/>
                        </a:spcAft>
                      </a:pPr>
                      <a:r>
                        <a:rPr lang="en-US" sz="1800" kern="100" dirty="0">
                          <a:effectLst/>
                          <a:latin typeface="Times New Roman" panose="02020603050405020304" pitchFamily="18" charset="0"/>
                          <a:ea typeface="宋体" panose="02010600030101010101" pitchFamily="2" charset="-122"/>
                        </a:rPr>
                        <a:t>10. </a:t>
                      </a:r>
                      <a:r>
                        <a:rPr lang="zh-CN" sz="1800" kern="100" dirty="0">
                          <a:effectLst/>
                          <a:latin typeface="Times New Roman" panose="02020603050405020304" pitchFamily="18" charset="0"/>
                          <a:ea typeface="宋体" panose="02010600030101010101" pitchFamily="2" charset="-122"/>
                        </a:rPr>
                        <a:t>协助学院领导做好教学项目的管理、教学奖励初审、教学研究分值的核算工作。</a:t>
                      </a:r>
                    </a:p>
                    <a:p>
                      <a:pPr marL="342900" lvl="0" indent="-342900" algn="just">
                        <a:spcAft>
                          <a:spcPts val="0"/>
                        </a:spcAft>
                        <a:buFont typeface="+mj-lt"/>
                        <a:buAutoNum type="arabicPeriod" startAt="10"/>
                        <a:tabLst>
                          <a:tab pos="228600" algn="l"/>
                        </a:tabLst>
                      </a:pPr>
                      <a:r>
                        <a:rPr lang="zh-CN" sz="1800" kern="100" dirty="0">
                          <a:effectLst/>
                          <a:latin typeface="Times New Roman" panose="02020603050405020304" pitchFamily="18" charset="0"/>
                          <a:ea typeface="宋体" panose="02010600030101010101" pitchFamily="2" charset="-122"/>
                        </a:rPr>
                        <a:t>在思想、行动和语言上与领导和职能部门保持一致，认真履行本岗位的各项基本职责。</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11. </a:t>
                      </a:r>
                      <a:r>
                        <a:rPr lang="zh-CN" sz="1800" b="1" kern="100" dirty="0">
                          <a:solidFill>
                            <a:srgbClr val="C00000"/>
                          </a:solidFill>
                          <a:effectLst/>
                          <a:latin typeface="Times New Roman" panose="02020603050405020304" pitchFamily="18" charset="0"/>
                          <a:ea typeface="宋体" panose="02010600030101010101" pitchFamily="2" charset="-122"/>
                        </a:rPr>
                        <a:t>积极配合专业系和大学英语教学部开展培训与创收工作，协助做好日常教学运行、教学质量监控、培养方案制（修）定和课程建设工作。</a:t>
                      </a:r>
                    </a:p>
                    <a:p>
                      <a:pPr algn="just">
                        <a:spcAft>
                          <a:spcPts val="0"/>
                        </a:spcAft>
                      </a:pPr>
                      <a:r>
                        <a:rPr lang="en-US" sz="1800" kern="100" dirty="0">
                          <a:effectLst/>
                          <a:latin typeface="Times New Roman" panose="02020603050405020304" pitchFamily="18" charset="0"/>
                          <a:ea typeface="宋体" panose="02010600030101010101" pitchFamily="2" charset="-122"/>
                        </a:rPr>
                        <a:t>12. </a:t>
                      </a:r>
                      <a:r>
                        <a:rPr lang="zh-CN" sz="1800" kern="100" dirty="0">
                          <a:effectLst/>
                          <a:latin typeface="Times New Roman" panose="02020603050405020304" pitchFamily="18" charset="0"/>
                          <a:ea typeface="宋体" panose="02010600030101010101" pitchFamily="2" charset="-122"/>
                        </a:rPr>
                        <a:t>完成领导交办的各项工作</a:t>
                      </a: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19642438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岗位职责：行政秘书</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1057989697"/>
              </p:ext>
            </p:extLst>
          </p:nvPr>
        </p:nvGraphicFramePr>
        <p:xfrm>
          <a:off x="434108" y="1280681"/>
          <a:ext cx="11249891" cy="5313885"/>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行政秘书</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管理岗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400" kern="100">
                          <a:effectLst/>
                          <a:latin typeface="仿宋_GB2312" panose="02010609030101010101" pitchFamily="49" charset="-122"/>
                          <a:ea typeface="宋体" panose="02010600030101010101" pitchFamily="2" charset="-122"/>
                          <a:cs typeface="新宋体-18030"/>
                        </a:rPr>
                        <a:t> </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8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800" kern="100" dirty="0">
                          <a:effectLst/>
                          <a:latin typeface="Times New Roman" panose="02020603050405020304" pitchFamily="18" charset="0"/>
                          <a:ea typeface="宋体" panose="02010600030101010101" pitchFamily="2" charset="-122"/>
                        </a:rPr>
                        <a:t>1. </a:t>
                      </a:r>
                      <a:r>
                        <a:rPr lang="zh-CN" sz="1800" kern="100" dirty="0">
                          <a:effectLst/>
                          <a:latin typeface="Times New Roman" panose="02020603050405020304" pitchFamily="18" charset="0"/>
                          <a:ea typeface="宋体" panose="02010600030101010101" pitchFamily="2" charset="-122"/>
                        </a:rPr>
                        <a:t>负责做好办公室有关通知、来电、来信、来访等日常事务。</a:t>
                      </a:r>
                    </a:p>
                    <a:p>
                      <a:pPr algn="just">
                        <a:spcAft>
                          <a:spcPts val="0"/>
                        </a:spcAft>
                      </a:pPr>
                      <a:r>
                        <a:rPr lang="en-US" sz="1800" kern="100" dirty="0">
                          <a:effectLst/>
                          <a:latin typeface="Times New Roman" panose="02020603050405020304" pitchFamily="18" charset="0"/>
                          <a:ea typeface="宋体" panose="02010600030101010101" pitchFamily="2" charset="-122"/>
                        </a:rPr>
                        <a:t>2. </a:t>
                      </a:r>
                      <a:r>
                        <a:rPr lang="zh-CN" sz="1800" kern="100" dirty="0">
                          <a:effectLst/>
                          <a:latin typeface="Times New Roman" panose="02020603050405020304" pitchFamily="18" charset="0"/>
                          <a:ea typeface="宋体" panose="02010600030101010101" pitchFamily="2" charset="-122"/>
                        </a:rPr>
                        <a:t>协助起草二级学院常规性文件及工作计划、工作总结等。</a:t>
                      </a:r>
                    </a:p>
                    <a:p>
                      <a:pPr algn="just">
                        <a:spcAft>
                          <a:spcPts val="0"/>
                        </a:spcAft>
                      </a:pPr>
                      <a:r>
                        <a:rPr lang="en-US" sz="1800" kern="100" dirty="0">
                          <a:effectLst/>
                          <a:latin typeface="Times New Roman" panose="02020603050405020304" pitchFamily="18" charset="0"/>
                          <a:ea typeface="宋体" panose="02010600030101010101" pitchFamily="2" charset="-122"/>
                        </a:rPr>
                        <a:t>3. </a:t>
                      </a:r>
                      <a:r>
                        <a:rPr lang="zh-CN" sz="1800" kern="100" dirty="0">
                          <a:effectLst/>
                          <a:latin typeface="Times New Roman" panose="02020603050405020304" pitchFamily="18" charset="0"/>
                          <a:ea typeface="宋体" panose="02010600030101010101" pitchFamily="2" charset="-122"/>
                        </a:rPr>
                        <a:t>按照学校有关职能部门要求，及时做好有关材料、报表、资料等的汇总和报送工作。</a:t>
                      </a:r>
                    </a:p>
                    <a:p>
                      <a:pPr algn="just">
                        <a:spcAft>
                          <a:spcPts val="0"/>
                        </a:spcAft>
                      </a:pPr>
                      <a:r>
                        <a:rPr lang="en-US" sz="1800" kern="100" dirty="0">
                          <a:effectLst/>
                          <a:latin typeface="Times New Roman" panose="02020603050405020304" pitchFamily="18" charset="0"/>
                          <a:ea typeface="宋体" panose="02010600030101010101" pitchFamily="2" charset="-122"/>
                        </a:rPr>
                        <a:t>4. </a:t>
                      </a:r>
                      <a:r>
                        <a:rPr lang="zh-CN" sz="1800" kern="100" dirty="0">
                          <a:effectLst/>
                          <a:latin typeface="Times New Roman" panose="02020603050405020304" pitchFamily="18" charset="0"/>
                          <a:ea typeface="宋体" panose="02010600030101010101" pitchFamily="2" charset="-122"/>
                        </a:rPr>
                        <a:t>负责各级各类收、发文登记和本学院文件、资料的打印及发放工作。负责教学、行政管理工程中所需各类报表的制作工作。</a:t>
                      </a:r>
                    </a:p>
                    <a:p>
                      <a:pPr algn="just">
                        <a:spcAft>
                          <a:spcPts val="0"/>
                        </a:spcAft>
                      </a:pPr>
                      <a:r>
                        <a:rPr lang="en-US" sz="1800" kern="100" dirty="0">
                          <a:effectLst/>
                          <a:latin typeface="Times New Roman" panose="02020603050405020304" pitchFamily="18" charset="0"/>
                          <a:ea typeface="宋体" panose="02010600030101010101" pitchFamily="2" charset="-122"/>
                        </a:rPr>
                        <a:t>5. </a:t>
                      </a:r>
                      <a:r>
                        <a:rPr lang="zh-CN" sz="1800" kern="100" dirty="0">
                          <a:effectLst/>
                          <a:latin typeface="Times New Roman" panose="02020603050405020304" pitchFamily="18" charset="0"/>
                          <a:ea typeface="宋体" panose="02010600030101010101" pitchFamily="2" charset="-122"/>
                        </a:rPr>
                        <a:t>负责做好二级学院科研管理的有关工作。</a:t>
                      </a:r>
                    </a:p>
                    <a:p>
                      <a:pPr algn="just">
                        <a:spcAft>
                          <a:spcPts val="0"/>
                        </a:spcAft>
                      </a:pPr>
                      <a:r>
                        <a:rPr lang="en-US" sz="1800" kern="100" dirty="0">
                          <a:effectLst/>
                          <a:latin typeface="Times New Roman" panose="02020603050405020304" pitchFamily="18" charset="0"/>
                          <a:ea typeface="宋体" panose="02010600030101010101" pitchFamily="2" charset="-122"/>
                        </a:rPr>
                        <a:t>6. </a:t>
                      </a:r>
                      <a:r>
                        <a:rPr lang="zh-CN" sz="1800" kern="100" dirty="0">
                          <a:effectLst/>
                          <a:latin typeface="Times New Roman" panose="02020603050405020304" pitchFamily="18" charset="0"/>
                          <a:ea typeface="宋体" panose="02010600030101010101" pitchFamily="2" charset="-122"/>
                        </a:rPr>
                        <a:t>协助做好各类会议、活动的组织安排和会务服务、接待等工作。</a:t>
                      </a:r>
                    </a:p>
                    <a:p>
                      <a:pPr algn="just">
                        <a:spcAft>
                          <a:spcPts val="0"/>
                        </a:spcAft>
                      </a:pPr>
                      <a:r>
                        <a:rPr lang="en-US" sz="1800" kern="100" dirty="0">
                          <a:effectLst/>
                          <a:latin typeface="Times New Roman" panose="02020603050405020304" pitchFamily="18" charset="0"/>
                          <a:ea typeface="宋体" panose="02010600030101010101" pitchFamily="2" charset="-122"/>
                        </a:rPr>
                        <a:t>7. </a:t>
                      </a:r>
                      <a:r>
                        <a:rPr lang="zh-CN" sz="1800" kern="100" dirty="0">
                          <a:effectLst/>
                          <a:latin typeface="Times New Roman" panose="02020603050405020304" pitchFamily="18" charset="0"/>
                          <a:ea typeface="宋体" panose="02010600030101010101" pitchFamily="2" charset="-122"/>
                        </a:rPr>
                        <a:t>做好本学院办公用品、办公设备、仪器等物资管理工作。</a:t>
                      </a:r>
                    </a:p>
                    <a:p>
                      <a:pPr algn="just">
                        <a:spcAft>
                          <a:spcPts val="0"/>
                        </a:spcAft>
                      </a:pPr>
                      <a:r>
                        <a:rPr lang="en-US" sz="1800" kern="100" dirty="0">
                          <a:effectLst/>
                          <a:latin typeface="Times New Roman" panose="02020603050405020304" pitchFamily="18" charset="0"/>
                          <a:ea typeface="宋体" panose="02010600030101010101" pitchFamily="2" charset="-122"/>
                        </a:rPr>
                        <a:t>8. </a:t>
                      </a:r>
                      <a:r>
                        <a:rPr lang="zh-CN" sz="1800" kern="100" dirty="0">
                          <a:effectLst/>
                          <a:latin typeface="Times New Roman" panose="02020603050405020304" pitchFamily="18" charset="0"/>
                          <a:ea typeface="宋体" panose="02010600030101010101" pitchFamily="2" charset="-122"/>
                        </a:rPr>
                        <a:t>负责本学院报刊管理、公务通邮和通信工作。</a:t>
                      </a:r>
                    </a:p>
                    <a:p>
                      <a:pPr algn="just">
                        <a:spcAft>
                          <a:spcPts val="0"/>
                        </a:spcAft>
                      </a:pPr>
                      <a:r>
                        <a:rPr lang="en-US" sz="1800" kern="100" dirty="0">
                          <a:effectLst/>
                          <a:latin typeface="Times New Roman" panose="02020603050405020304" pitchFamily="18" charset="0"/>
                          <a:ea typeface="宋体" panose="02010600030101010101" pitchFamily="2" charset="-122"/>
                        </a:rPr>
                        <a:t>9. </a:t>
                      </a:r>
                      <a:r>
                        <a:rPr lang="zh-CN" sz="1800" kern="100" dirty="0">
                          <a:effectLst/>
                          <a:latin typeface="Times New Roman" panose="02020603050405020304" pitchFamily="18" charset="0"/>
                          <a:ea typeface="宋体" panose="02010600030101010101" pitchFamily="2" charset="-122"/>
                        </a:rPr>
                        <a:t>协助做好本学院党政管理、教学管理、科研管理等各类文件资料的收集、整理及归档工作。</a:t>
                      </a:r>
                    </a:p>
                    <a:p>
                      <a:pPr algn="just">
                        <a:spcAft>
                          <a:spcPts val="0"/>
                        </a:spcAft>
                      </a:pPr>
                      <a:r>
                        <a:rPr lang="en-US" sz="1800" kern="100" dirty="0">
                          <a:effectLst/>
                          <a:latin typeface="Times New Roman" panose="02020603050405020304" pitchFamily="18" charset="0"/>
                          <a:ea typeface="宋体" panose="02010600030101010101" pitchFamily="2" charset="-122"/>
                        </a:rPr>
                        <a:t>10. </a:t>
                      </a:r>
                      <a:r>
                        <a:rPr lang="zh-CN" sz="1800" kern="100" dirty="0">
                          <a:effectLst/>
                          <a:latin typeface="Times New Roman" panose="02020603050405020304" pitchFamily="18" charset="0"/>
                          <a:ea typeface="宋体" panose="02010600030101010101" pitchFamily="2" charset="-122"/>
                        </a:rPr>
                        <a:t>负责二级学院教职工相关信息的收集整理工作。</a:t>
                      </a:r>
                    </a:p>
                    <a:p>
                      <a:pPr algn="just">
                        <a:spcAft>
                          <a:spcPts val="0"/>
                        </a:spcAft>
                      </a:pPr>
                      <a:r>
                        <a:rPr lang="en-US" sz="1800" kern="100" dirty="0">
                          <a:effectLst/>
                          <a:latin typeface="Times New Roman" panose="02020603050405020304" pitchFamily="18" charset="0"/>
                          <a:ea typeface="宋体" panose="02010600030101010101" pitchFamily="2" charset="-122"/>
                        </a:rPr>
                        <a:t>11. </a:t>
                      </a:r>
                      <a:r>
                        <a:rPr lang="zh-CN" sz="1800" kern="100" dirty="0">
                          <a:effectLst/>
                          <a:latin typeface="Times New Roman" panose="02020603050405020304" pitchFamily="18" charset="0"/>
                          <a:ea typeface="宋体" panose="02010600030101010101" pitchFamily="2" charset="-122"/>
                        </a:rPr>
                        <a:t>负责做好二级学院的安全、卫生工作。</a:t>
                      </a:r>
                    </a:p>
                    <a:p>
                      <a:pPr algn="just">
                        <a:spcAft>
                          <a:spcPts val="0"/>
                        </a:spcAft>
                      </a:pPr>
                      <a:r>
                        <a:rPr lang="en-US" sz="1800" kern="100" dirty="0">
                          <a:effectLst/>
                          <a:latin typeface="Times New Roman" panose="02020603050405020304" pitchFamily="18" charset="0"/>
                          <a:ea typeface="宋体" panose="02010600030101010101" pitchFamily="2" charset="-122"/>
                        </a:rPr>
                        <a:t>12. </a:t>
                      </a:r>
                      <a:r>
                        <a:rPr lang="zh-CN" sz="1800" kern="100" dirty="0">
                          <a:effectLst/>
                          <a:latin typeface="Times New Roman" panose="02020603050405020304" pitchFamily="18" charset="0"/>
                          <a:ea typeface="宋体" panose="02010600030101010101" pitchFamily="2" charset="-122"/>
                        </a:rPr>
                        <a:t>在思想、行动和语言上与领导和职能部门保持一致，认真履行本岗位的各项基本职责。</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13. </a:t>
                      </a:r>
                      <a:r>
                        <a:rPr lang="zh-CN" sz="1800" b="1" kern="100" dirty="0">
                          <a:solidFill>
                            <a:srgbClr val="C00000"/>
                          </a:solidFill>
                          <a:effectLst/>
                          <a:latin typeface="Times New Roman" panose="02020603050405020304" pitchFamily="18" charset="0"/>
                          <a:ea typeface="宋体" panose="02010600030101010101" pitchFamily="2" charset="-122"/>
                        </a:rPr>
                        <a:t>积极配合专业系和大学英语教学部开展培训与创收工作，协助做好文件、文案、收缴费等工作。</a:t>
                      </a:r>
                    </a:p>
                    <a:p>
                      <a:pPr algn="just">
                        <a:spcAft>
                          <a:spcPts val="0"/>
                        </a:spcAft>
                      </a:pPr>
                      <a:r>
                        <a:rPr lang="en-US" sz="1800" kern="100" dirty="0">
                          <a:effectLst/>
                          <a:latin typeface="Times New Roman" panose="02020603050405020304" pitchFamily="18" charset="0"/>
                          <a:ea typeface="宋体" panose="02010600030101010101" pitchFamily="2" charset="-122"/>
                        </a:rPr>
                        <a:t>14. </a:t>
                      </a:r>
                      <a:r>
                        <a:rPr lang="zh-CN" sz="1800" kern="100" dirty="0">
                          <a:effectLst/>
                          <a:latin typeface="Times New Roman" panose="02020603050405020304" pitchFamily="18" charset="0"/>
                          <a:ea typeface="宋体" panose="02010600030101010101" pitchFamily="2" charset="-122"/>
                        </a:rPr>
                        <a:t>完成领导交办的各项工作</a:t>
                      </a: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18337436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岗位职责：学生工作办公室主任</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4210714324"/>
              </p:ext>
            </p:extLst>
          </p:nvPr>
        </p:nvGraphicFramePr>
        <p:xfrm>
          <a:off x="434108" y="1280681"/>
          <a:ext cx="11249891" cy="5496765"/>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学生工作办公室主任</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400" kern="100">
                          <a:effectLst/>
                          <a:latin typeface="仿宋_GB2312" panose="02010609030101010101" pitchFamily="49" charset="-122"/>
                          <a:ea typeface="宋体" panose="02010600030101010101" pitchFamily="2" charset="-122"/>
                          <a:cs typeface="新宋体-18030"/>
                        </a:rPr>
                        <a:t> </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8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050" kern="100" dirty="0">
                        <a:effectLst/>
                        <a:latin typeface="Times New Roman" panose="02020603050405020304" pitchFamily="18" charset="0"/>
                        <a:ea typeface="宋体" panose="02010600030101010101" pitchFamily="2" charset="-122"/>
                      </a:endParaRP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主持学生工作办公室工作，在二级学院党政领导及校职能部门指导下制定本学院的学生工作计划并组织实施；建立健全辅导员及有关学生干部工作制度。</a:t>
                      </a: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协助二级学院领导做好辅导员的管理与考核工作。</a:t>
                      </a: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探索学生工作规律，负责二级学院学生思想政治教育工作调研、策划及组织实施。</a:t>
                      </a: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认真做好学生团组织的思想建设、组织建设，负责对二级学院团委（团总支）、学生会工作的指导，组织开展丰富的校园文化活动。</a:t>
                      </a: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负责学生的评优奖惩、帮困助学等工作，台账齐全。</a:t>
                      </a: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组织做好新生报到、入学教育、军训、生涯指导、就业推荐等工作。</a:t>
                      </a: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深入学生班级，开展经常性的学风教育和学风检查活动，促进学风建设，检查学生上课及晚自习情况。</a:t>
                      </a: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经常深入学生宿舍，组织检查安全、文明、卫生情况，了解掌握学生思想动态，妥善处理学生中的突发事件，维护校园稳定。</a:t>
                      </a:r>
                    </a:p>
                    <a:p>
                      <a:pPr marL="342900" lvl="0" indent="-342900" algn="just">
                        <a:spcAft>
                          <a:spcPts val="0"/>
                        </a:spcAft>
                        <a:buFont typeface="+mj-lt"/>
                        <a:buAutoNum type="arabicPeriod"/>
                        <a:tabLst>
                          <a:tab pos="228600" algn="l"/>
                        </a:tabLst>
                      </a:pPr>
                      <a:r>
                        <a:rPr lang="zh-CN" sz="1800" kern="100" dirty="0">
                          <a:effectLst/>
                          <a:latin typeface="Times New Roman" panose="02020603050405020304" pitchFamily="18" charset="0"/>
                          <a:ea typeface="宋体" panose="02010600030101010101" pitchFamily="2" charset="-122"/>
                        </a:rPr>
                        <a:t>在思想、行动和语言上与领导和职能部门保持一致，认真贯彻执行领导和职能部门下达的各项任务。</a:t>
                      </a:r>
                    </a:p>
                    <a:p>
                      <a:pPr marL="342900" lvl="0" indent="-342900" algn="just">
                        <a:spcAft>
                          <a:spcPts val="0"/>
                        </a:spcAft>
                        <a:buFont typeface="+mj-lt"/>
                        <a:buAutoNum type="arabicPeriod" startAt="10"/>
                        <a:tabLst>
                          <a:tab pos="228600" algn="l"/>
                        </a:tabLst>
                      </a:pPr>
                      <a:r>
                        <a:rPr lang="zh-CN" sz="1800" kern="100" dirty="0">
                          <a:effectLst/>
                          <a:latin typeface="Times New Roman" panose="02020603050405020304" pitchFamily="18" charset="0"/>
                          <a:ea typeface="宋体" panose="02010600030101010101" pitchFamily="2" charset="-122"/>
                        </a:rPr>
                        <a:t>制定合理的部门工作计划并组织实施好。</a:t>
                      </a:r>
                    </a:p>
                    <a:p>
                      <a:pPr marL="342900" lvl="0" indent="-342900" algn="just">
                        <a:spcAft>
                          <a:spcPts val="0"/>
                        </a:spcAft>
                        <a:buFont typeface="+mj-lt"/>
                        <a:buAutoNum type="arabicPeriod" startAt="10"/>
                        <a:tabLst>
                          <a:tab pos="228600" algn="l"/>
                        </a:tabLst>
                      </a:pPr>
                      <a:r>
                        <a:rPr lang="zh-CN" sz="1800" kern="100" dirty="0">
                          <a:effectLst/>
                          <a:latin typeface="Times New Roman" panose="02020603050405020304" pitchFamily="18" charset="0"/>
                          <a:ea typeface="宋体" panose="02010600030101010101" pitchFamily="2" charset="-122"/>
                        </a:rPr>
                        <a:t>指导、统筹、协调、督办好本院的学生工作。</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12. </a:t>
                      </a:r>
                      <a:r>
                        <a:rPr lang="zh-CN" sz="1800" b="1" kern="100" dirty="0">
                          <a:solidFill>
                            <a:srgbClr val="C00000"/>
                          </a:solidFill>
                          <a:effectLst/>
                          <a:latin typeface="Times New Roman" panose="02020603050405020304" pitchFamily="18" charset="0"/>
                          <a:ea typeface="宋体" panose="02010600030101010101" pitchFamily="2" charset="-122"/>
                        </a:rPr>
                        <a:t>积极配合专业系开展培训与创收工作，组织学生配合专业系进行助学二学历、日语非学历培训（零基础、提高班、强化班、日本语能力考试</a:t>
                      </a:r>
                      <a:r>
                        <a:rPr lang="en-US" sz="1800" b="1" kern="100" dirty="0">
                          <a:solidFill>
                            <a:srgbClr val="C00000"/>
                          </a:solidFill>
                          <a:effectLst/>
                          <a:latin typeface="Times New Roman" panose="02020603050405020304" pitchFamily="18" charset="0"/>
                          <a:ea typeface="宋体" panose="02010600030101010101" pitchFamily="2" charset="-122"/>
                        </a:rPr>
                        <a:t>N4-N1</a:t>
                      </a:r>
                      <a:r>
                        <a:rPr lang="zh-CN" sz="1800" b="1" kern="100" dirty="0">
                          <a:solidFill>
                            <a:srgbClr val="C00000"/>
                          </a:solidFill>
                          <a:effectLst/>
                          <a:latin typeface="Times New Roman" panose="02020603050405020304" pitchFamily="18" charset="0"/>
                          <a:ea typeface="宋体" panose="02010600030101010101" pitchFamily="2" charset="-122"/>
                        </a:rPr>
                        <a:t>）、雅思、托福、大学英语四六级、专业英语四八级、考研英语辅导招生宣传并组织辅导员积极进行招生宣传。</a:t>
                      </a:r>
                    </a:p>
                    <a:p>
                      <a:pPr algn="just">
                        <a:spcAft>
                          <a:spcPts val="0"/>
                        </a:spcAft>
                      </a:pPr>
                      <a:r>
                        <a:rPr lang="en-US" sz="1800" kern="100" dirty="0">
                          <a:effectLst/>
                          <a:latin typeface="Times New Roman" panose="02020603050405020304" pitchFamily="18" charset="0"/>
                          <a:ea typeface="宋体" panose="02010600030101010101" pitchFamily="2" charset="-122"/>
                        </a:rPr>
                        <a:t>13. </a:t>
                      </a:r>
                      <a:r>
                        <a:rPr lang="zh-CN" sz="1800" kern="100" dirty="0">
                          <a:effectLst/>
                          <a:latin typeface="Times New Roman" panose="02020603050405020304" pitchFamily="18" charset="0"/>
                          <a:ea typeface="宋体" panose="02010600030101010101" pitchFamily="2" charset="-122"/>
                        </a:rPr>
                        <a:t>及时完成领导交办的各项工作</a:t>
                      </a:r>
                      <a:endParaRPr lang="zh-CN" sz="1050" kern="100" dirty="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14617479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岗位职责：团委书记</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3596740354"/>
              </p:ext>
            </p:extLst>
          </p:nvPr>
        </p:nvGraphicFramePr>
        <p:xfrm>
          <a:off x="434108" y="1280681"/>
          <a:ext cx="11249891" cy="5329125"/>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团委书记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400" kern="100">
                          <a:effectLst/>
                          <a:latin typeface="仿宋_GB2312" panose="02010609030101010101" pitchFamily="49" charset="-122"/>
                          <a:ea typeface="宋体" panose="02010600030101010101" pitchFamily="2" charset="-122"/>
                          <a:cs typeface="新宋体-18030"/>
                        </a:rPr>
                        <a:t> </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8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800" kern="100" dirty="0">
                          <a:effectLst/>
                          <a:latin typeface="Times New Roman" panose="02020603050405020304" pitchFamily="18" charset="0"/>
                          <a:ea typeface="宋体" panose="02010600030101010101" pitchFamily="2" charset="-122"/>
                        </a:rPr>
                        <a:t>1.</a:t>
                      </a:r>
                      <a:r>
                        <a:rPr lang="zh-CN" sz="1800" kern="100" dirty="0">
                          <a:effectLst/>
                          <a:latin typeface="Times New Roman" panose="02020603050405020304" pitchFamily="18" charset="0"/>
                          <a:ea typeface="宋体" panose="02010600030101010101" pitchFamily="2" charset="-122"/>
                        </a:rPr>
                        <a:t>负责主持学院团委的日常工作，制定工作计划，撰写工作总结。</a:t>
                      </a:r>
                    </a:p>
                    <a:p>
                      <a:pPr algn="just">
                        <a:spcAft>
                          <a:spcPts val="0"/>
                        </a:spcAft>
                      </a:pPr>
                      <a:r>
                        <a:rPr lang="en-US" sz="1800" kern="100" dirty="0">
                          <a:effectLst/>
                          <a:latin typeface="Times New Roman" panose="02020603050405020304" pitchFamily="18" charset="0"/>
                          <a:ea typeface="宋体" panose="02010600030101010101" pitchFamily="2" charset="-122"/>
                        </a:rPr>
                        <a:t>2.</a:t>
                      </a:r>
                      <a:r>
                        <a:rPr lang="zh-CN" sz="1800" kern="100" dirty="0">
                          <a:effectLst/>
                          <a:latin typeface="Times New Roman" panose="02020603050405020304" pitchFamily="18" charset="0"/>
                          <a:ea typeface="宋体" panose="02010600030101010101" pitchFamily="2" charset="-122"/>
                        </a:rPr>
                        <a:t>负责配合学生工作办公室主任对学院辅导员的管理和指导。</a:t>
                      </a:r>
                    </a:p>
                    <a:p>
                      <a:pPr algn="just">
                        <a:spcAft>
                          <a:spcPts val="0"/>
                        </a:spcAft>
                      </a:pPr>
                      <a:r>
                        <a:rPr lang="en-US" sz="1800" kern="100" dirty="0">
                          <a:effectLst/>
                          <a:latin typeface="Times New Roman" panose="02020603050405020304" pitchFamily="18" charset="0"/>
                          <a:ea typeface="宋体" panose="02010600030101010101" pitchFamily="2" charset="-122"/>
                        </a:rPr>
                        <a:t>3.</a:t>
                      </a:r>
                      <a:r>
                        <a:rPr lang="zh-CN" sz="1800" kern="100" dirty="0">
                          <a:effectLst/>
                          <a:latin typeface="Times New Roman" panose="02020603050405020304" pitchFamily="18" charset="0"/>
                          <a:ea typeface="宋体" panose="02010600030101010101" pitchFamily="2" charset="-122"/>
                        </a:rPr>
                        <a:t>负责领导院学生会、团支部作好学院的宣传工作，以及各种形式宣传学习形象。</a:t>
                      </a:r>
                    </a:p>
                    <a:p>
                      <a:pPr algn="just">
                        <a:spcAft>
                          <a:spcPts val="0"/>
                        </a:spcAft>
                      </a:pPr>
                      <a:r>
                        <a:rPr lang="en-US" sz="1800" kern="100" dirty="0">
                          <a:effectLst/>
                          <a:latin typeface="Times New Roman" panose="02020603050405020304" pitchFamily="18" charset="0"/>
                          <a:ea typeface="宋体" panose="02010600030101010101" pitchFamily="2" charset="-122"/>
                        </a:rPr>
                        <a:t>4.</a:t>
                      </a:r>
                      <a:r>
                        <a:rPr lang="zh-CN" sz="1800" kern="100" dirty="0">
                          <a:effectLst/>
                          <a:latin typeface="Times New Roman" panose="02020603050405020304" pitchFamily="18" charset="0"/>
                          <a:ea typeface="宋体" panose="02010600030101010101" pitchFamily="2" charset="-122"/>
                        </a:rPr>
                        <a:t>负责全院学生的思想政治工作；负责对学生的思想政治教育和校风校纪的教育。</a:t>
                      </a:r>
                    </a:p>
                    <a:p>
                      <a:pPr algn="just">
                        <a:spcAft>
                          <a:spcPts val="0"/>
                        </a:spcAft>
                      </a:pPr>
                      <a:r>
                        <a:rPr lang="en-US" sz="1800" kern="100" dirty="0">
                          <a:effectLst/>
                          <a:latin typeface="Times New Roman" panose="02020603050405020304" pitchFamily="18" charset="0"/>
                          <a:ea typeface="宋体" panose="02010600030101010101" pitchFamily="2" charset="-122"/>
                        </a:rPr>
                        <a:t>5.</a:t>
                      </a:r>
                      <a:r>
                        <a:rPr lang="zh-CN" sz="1800" kern="100" dirty="0">
                          <a:effectLst/>
                          <a:latin typeface="Times New Roman" panose="02020603050405020304" pitchFamily="18" charset="0"/>
                          <a:ea typeface="宋体" panose="02010600030101010101" pitchFamily="2" charset="-122"/>
                        </a:rPr>
                        <a:t>负责配合学院文化体育活动的组织，围绕学生成才积极开展各种丰富多彩的课余文体活动，“争先创优”活动以及班级的评比和团员青年的奖惩工作。</a:t>
                      </a:r>
                    </a:p>
                    <a:p>
                      <a:pPr algn="just">
                        <a:spcAft>
                          <a:spcPts val="0"/>
                        </a:spcAft>
                      </a:pPr>
                      <a:r>
                        <a:rPr lang="en-US" sz="1800" kern="100" dirty="0">
                          <a:effectLst/>
                          <a:latin typeface="Times New Roman" panose="02020603050405020304" pitchFamily="18" charset="0"/>
                          <a:ea typeface="宋体" panose="02010600030101010101" pitchFamily="2" charset="-122"/>
                        </a:rPr>
                        <a:t>6.</a:t>
                      </a:r>
                      <a:r>
                        <a:rPr lang="zh-CN" sz="1800" kern="100" dirty="0">
                          <a:effectLst/>
                          <a:latin typeface="Times New Roman" panose="02020603050405020304" pitchFamily="18" charset="0"/>
                          <a:ea typeface="宋体" panose="02010600030101010101" pitchFamily="2" charset="-122"/>
                        </a:rPr>
                        <a:t>负责青年志愿者活动及社会实践活动的组织与开展。</a:t>
                      </a:r>
                    </a:p>
                    <a:p>
                      <a:pPr algn="just">
                        <a:spcAft>
                          <a:spcPts val="0"/>
                        </a:spcAft>
                      </a:pPr>
                      <a:r>
                        <a:rPr lang="en-US" sz="1800" kern="100" dirty="0">
                          <a:effectLst/>
                          <a:latin typeface="Times New Roman" panose="02020603050405020304" pitchFamily="18" charset="0"/>
                          <a:ea typeface="宋体" panose="02010600030101010101" pitchFamily="2" charset="-122"/>
                        </a:rPr>
                        <a:t>7.</a:t>
                      </a:r>
                      <a:r>
                        <a:rPr lang="zh-CN" sz="1800" kern="100" dirty="0">
                          <a:effectLst/>
                          <a:latin typeface="Times New Roman" panose="02020603050405020304" pitchFamily="18" charset="0"/>
                          <a:ea typeface="宋体" panose="02010600030101010101" pitchFamily="2" charset="-122"/>
                        </a:rPr>
                        <a:t>负责入党积极分子的推荐工作，协助作好学生党员的培养，教育，发展工作。</a:t>
                      </a:r>
                    </a:p>
                    <a:p>
                      <a:pPr algn="just">
                        <a:spcAft>
                          <a:spcPts val="0"/>
                        </a:spcAft>
                      </a:pPr>
                      <a:r>
                        <a:rPr lang="en-US" sz="1800" b="1" kern="100" dirty="0">
                          <a:solidFill>
                            <a:srgbClr val="C00000"/>
                          </a:solidFill>
                          <a:effectLst/>
                          <a:latin typeface="Times New Roman" panose="02020603050405020304" pitchFamily="18" charset="0"/>
                          <a:ea typeface="宋体" panose="02010600030101010101" pitchFamily="2" charset="-122"/>
                        </a:rPr>
                        <a:t>8. </a:t>
                      </a:r>
                      <a:r>
                        <a:rPr lang="zh-CN" sz="1800" b="1" kern="100" dirty="0">
                          <a:solidFill>
                            <a:srgbClr val="C00000"/>
                          </a:solidFill>
                          <a:effectLst/>
                          <a:latin typeface="Times New Roman" panose="02020603050405020304" pitchFamily="18" charset="0"/>
                          <a:ea typeface="宋体" panose="02010600030101010101" pitchFamily="2" charset="-122"/>
                        </a:rPr>
                        <a:t>积极配合专业系开展培训与创收工作，组织学生配合专业系进行助学二学历、日语非学历培训（零基础、提高班、强化班、日本语能力考试</a:t>
                      </a:r>
                      <a:r>
                        <a:rPr lang="en-US" sz="1800" b="1" kern="100" dirty="0">
                          <a:solidFill>
                            <a:srgbClr val="C00000"/>
                          </a:solidFill>
                          <a:effectLst/>
                          <a:latin typeface="Times New Roman" panose="02020603050405020304" pitchFamily="18" charset="0"/>
                          <a:ea typeface="宋体" panose="02010600030101010101" pitchFamily="2" charset="-122"/>
                        </a:rPr>
                        <a:t>N4-N1</a:t>
                      </a:r>
                      <a:r>
                        <a:rPr lang="zh-CN" sz="1800" b="1" kern="100" dirty="0">
                          <a:solidFill>
                            <a:srgbClr val="C00000"/>
                          </a:solidFill>
                          <a:effectLst/>
                          <a:latin typeface="Times New Roman" panose="02020603050405020304" pitchFamily="18" charset="0"/>
                          <a:ea typeface="宋体" panose="02010600030101010101" pitchFamily="2" charset="-122"/>
                        </a:rPr>
                        <a:t>）、雅思、托福、大学英语四六级、专业英语四八级、考研英语辅导招生宣传并组织辅导员积极进行招生宣传。</a:t>
                      </a:r>
                    </a:p>
                    <a:p>
                      <a:pPr algn="just">
                        <a:spcAft>
                          <a:spcPts val="0"/>
                        </a:spcAft>
                      </a:pPr>
                      <a:r>
                        <a:rPr lang="en-US" sz="1800" kern="100" dirty="0">
                          <a:effectLst/>
                          <a:latin typeface="Times New Roman" panose="02020603050405020304" pitchFamily="18" charset="0"/>
                          <a:ea typeface="宋体" panose="02010600030101010101" pitchFamily="2" charset="-122"/>
                        </a:rPr>
                        <a:t>9. </a:t>
                      </a:r>
                      <a:r>
                        <a:rPr lang="zh-CN" sz="1800" kern="100" dirty="0">
                          <a:effectLst/>
                          <a:latin typeface="Times New Roman" panose="02020603050405020304" pitchFamily="18" charset="0"/>
                          <a:ea typeface="宋体" panose="02010600030101010101" pitchFamily="2" charset="-122"/>
                        </a:rPr>
                        <a:t>完成领导交办的其它工作。</a:t>
                      </a:r>
                    </a:p>
                    <a:p>
                      <a:pPr algn="just">
                        <a:spcAft>
                          <a:spcPts val="0"/>
                        </a:spcAft>
                      </a:pPr>
                      <a:r>
                        <a:rPr lang="en-US" sz="1050" kern="100" dirty="0">
                          <a:effectLst/>
                          <a:latin typeface="Times New Roman" panose="02020603050405020304" pitchFamily="18" charset="0"/>
                          <a:ea typeface="宋体" panose="02010600030101010101" pitchFamily="2" charset="-122"/>
                        </a:rPr>
                        <a:t> </a:t>
                      </a:r>
                      <a:endParaRPr lang="zh-CN" sz="1050" kern="100" dirty="0">
                        <a:effectLst/>
                        <a:latin typeface="Times New Roman" panose="02020603050405020304" pitchFamily="18" charset="0"/>
                        <a:ea typeface="宋体" panose="02010600030101010101" pitchFamily="2" charset="-122"/>
                      </a:endParaRPr>
                    </a:p>
                    <a:p>
                      <a:pPr algn="ctr">
                        <a:spcAft>
                          <a:spcPts val="0"/>
                        </a:spcAft>
                      </a:pPr>
                      <a:endParaRPr lang="zh-CN" sz="1050" kern="100" dirty="0">
                        <a:effectLst/>
                        <a:latin typeface="Times New Roman" panose="02020603050405020304" pitchFamily="18" charset="0"/>
                        <a:ea typeface="宋体" panose="02010600030101010101" pitchFamily="2" charset="-122"/>
                      </a:endParaRPr>
                    </a:p>
                    <a:p>
                      <a:pPr algn="ctr">
                        <a:spcAft>
                          <a:spcPts val="0"/>
                        </a:spcAft>
                      </a:pPr>
                      <a:r>
                        <a:rPr lang="en-US" sz="1600" b="1"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ctr">
                        <a:spcAft>
                          <a:spcPts val="0"/>
                        </a:spcAft>
                      </a:pPr>
                      <a:r>
                        <a:rPr lang="en-US" sz="1600" b="1"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ctr">
                        <a:spcAft>
                          <a:spcPts val="0"/>
                        </a:spcAft>
                      </a:pPr>
                      <a:r>
                        <a:rPr lang="en-US" sz="1600" b="1"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36527563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组合 43"/>
          <p:cNvGrpSpPr/>
          <p:nvPr/>
        </p:nvGrpSpPr>
        <p:grpSpPr>
          <a:xfrm>
            <a:off x="941388" y="1943100"/>
            <a:ext cx="2855912" cy="3201988"/>
            <a:chOff x="1309688" y="1943100"/>
            <a:chExt cx="2855912" cy="3201988"/>
          </a:xfrm>
        </p:grpSpPr>
        <p:sp>
          <p:nvSpPr>
            <p:cNvPr id="2" name="Freeform 5"/>
            <p:cNvSpPr>
              <a:spLocks/>
            </p:cNvSpPr>
            <p:nvPr/>
          </p:nvSpPr>
          <p:spPr bwMode="auto">
            <a:xfrm>
              <a:off x="1309688" y="1943100"/>
              <a:ext cx="2855912" cy="3201988"/>
            </a:xfrm>
            <a:custGeom>
              <a:avLst/>
              <a:gdLst>
                <a:gd name="T0" fmla="*/ 1486284967 w 3175"/>
                <a:gd name="T1" fmla="*/ 74387549 h 3561"/>
                <a:gd name="T2" fmla="*/ 1926425531 w 3175"/>
                <a:gd name="T3" fmla="*/ 328277053 h 3561"/>
                <a:gd name="T4" fmla="*/ 2147483646 w 3175"/>
                <a:gd name="T5" fmla="*/ 582166557 h 3561"/>
                <a:gd name="T6" fmla="*/ 2147483646 w 3175"/>
                <a:gd name="T7" fmla="*/ 932274857 h 3561"/>
                <a:gd name="T8" fmla="*/ 2147483646 w 3175"/>
                <a:gd name="T9" fmla="*/ 1440052965 h 3561"/>
                <a:gd name="T10" fmla="*/ 2147483646 w 3175"/>
                <a:gd name="T11" fmla="*/ 1947022709 h 3561"/>
                <a:gd name="T12" fmla="*/ 2147483646 w 3175"/>
                <a:gd name="T13" fmla="*/ 2147483646 h 3561"/>
                <a:gd name="T14" fmla="*/ 1926425531 w 3175"/>
                <a:gd name="T15" fmla="*/ 2147483646 h 3561"/>
                <a:gd name="T16" fmla="*/ 1486284967 w 3175"/>
                <a:gd name="T17" fmla="*/ 2147483646 h 3561"/>
                <a:gd name="T18" fmla="*/ 1082552558 w 3175"/>
                <a:gd name="T19" fmla="*/ 2147483646 h 3561"/>
                <a:gd name="T20" fmla="*/ 642411994 w 3175"/>
                <a:gd name="T21" fmla="*/ 2147483646 h 3561"/>
                <a:gd name="T22" fmla="*/ 202270530 w 3175"/>
                <a:gd name="T23" fmla="*/ 2147483646 h 3561"/>
                <a:gd name="T24" fmla="*/ 0 w 3175"/>
                <a:gd name="T25" fmla="*/ 1947022709 h 3561"/>
                <a:gd name="T26" fmla="*/ 0 w 3175"/>
                <a:gd name="T27" fmla="*/ 1440052965 h 3561"/>
                <a:gd name="T28" fmla="*/ 0 w 3175"/>
                <a:gd name="T29" fmla="*/ 932274857 h 3561"/>
                <a:gd name="T30" fmla="*/ 202270530 w 3175"/>
                <a:gd name="T31" fmla="*/ 582166557 h 3561"/>
                <a:gd name="T32" fmla="*/ 642411994 w 3175"/>
                <a:gd name="T33" fmla="*/ 328277053 h 3561"/>
                <a:gd name="T34" fmla="*/ 1082552558 w 3175"/>
                <a:gd name="T35" fmla="*/ 74387549 h 3561"/>
                <a:gd name="T36" fmla="*/ 1486284967 w 3175"/>
                <a:gd name="T37" fmla="*/ 74387549 h 356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175" h="3561">
                  <a:moveTo>
                    <a:pt x="1837" y="92"/>
                  </a:moveTo>
                  <a:lnTo>
                    <a:pt x="2381" y="406"/>
                  </a:lnTo>
                  <a:lnTo>
                    <a:pt x="2925" y="720"/>
                  </a:lnTo>
                  <a:cubicBezTo>
                    <a:pt x="3084" y="812"/>
                    <a:pt x="3175" y="969"/>
                    <a:pt x="3175" y="1153"/>
                  </a:cubicBezTo>
                  <a:lnTo>
                    <a:pt x="3175" y="1781"/>
                  </a:lnTo>
                  <a:lnTo>
                    <a:pt x="3175" y="2408"/>
                  </a:lnTo>
                  <a:cubicBezTo>
                    <a:pt x="3175" y="2592"/>
                    <a:pt x="3084" y="2750"/>
                    <a:pt x="2925" y="2841"/>
                  </a:cubicBezTo>
                  <a:lnTo>
                    <a:pt x="2381" y="3155"/>
                  </a:lnTo>
                  <a:lnTo>
                    <a:pt x="1837" y="3469"/>
                  </a:lnTo>
                  <a:cubicBezTo>
                    <a:pt x="1678" y="3561"/>
                    <a:pt x="1496" y="3561"/>
                    <a:pt x="1338" y="3469"/>
                  </a:cubicBezTo>
                  <a:lnTo>
                    <a:pt x="794" y="3155"/>
                  </a:lnTo>
                  <a:lnTo>
                    <a:pt x="250" y="2841"/>
                  </a:lnTo>
                  <a:cubicBezTo>
                    <a:pt x="91" y="2750"/>
                    <a:pt x="0" y="2592"/>
                    <a:pt x="0" y="2408"/>
                  </a:cubicBezTo>
                  <a:lnTo>
                    <a:pt x="0" y="1781"/>
                  </a:lnTo>
                  <a:lnTo>
                    <a:pt x="0" y="1153"/>
                  </a:lnTo>
                  <a:cubicBezTo>
                    <a:pt x="0" y="969"/>
                    <a:pt x="91" y="812"/>
                    <a:pt x="250" y="720"/>
                  </a:cubicBezTo>
                  <a:lnTo>
                    <a:pt x="794" y="406"/>
                  </a:lnTo>
                  <a:lnTo>
                    <a:pt x="1338" y="92"/>
                  </a:lnTo>
                  <a:cubicBezTo>
                    <a:pt x="1496" y="0"/>
                    <a:pt x="1678" y="0"/>
                    <a:pt x="1837" y="92"/>
                  </a:cubicBezTo>
                  <a:close/>
                </a:path>
              </a:pathLst>
            </a:custGeom>
            <a:noFill/>
            <a:ln w="76200">
              <a:solidFill>
                <a:schemeClr val="bg2">
                  <a:lumMod val="50000"/>
                </a:schemeClr>
              </a:solidFill>
              <a:round/>
              <a:headEnd/>
              <a:tailEnd/>
            </a:ln>
            <a:extLst>
              <a:ext uri="{909E8E84-426E-40DD-AFC4-6F175D3DCCD1}">
                <a14:hiddenFill xmlns:a14="http://schemas.microsoft.com/office/drawing/2010/main">
                  <a:solidFill>
                    <a:srgbClr val="FFFFFF"/>
                  </a:solid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sp>
          <p:nvSpPr>
            <p:cNvPr id="3" name="Freeform 5">
              <a:extLst>
                <a:ext uri="{FF2B5EF4-FFF2-40B4-BE49-F238E27FC236}">
                  <a16:creationId xmlns:a16="http://schemas.microsoft.com/office/drawing/2014/main" id="{7E70924E-FFDB-4D0C-AD47-FB08CBE619A4}"/>
                </a:ext>
              </a:extLst>
            </p:cNvPr>
            <p:cNvSpPr>
              <a:spLocks/>
            </p:cNvSpPr>
            <p:nvPr/>
          </p:nvSpPr>
          <p:spPr bwMode="auto">
            <a:xfrm>
              <a:off x="1539692" y="2201183"/>
              <a:ext cx="2395783" cy="2686277"/>
            </a:xfrm>
            <a:custGeom>
              <a:avLst/>
              <a:gdLst>
                <a:gd name="T0" fmla="*/ 1837 w 3175"/>
                <a:gd name="T1" fmla="*/ 92 h 3561"/>
                <a:gd name="T2" fmla="*/ 2381 w 3175"/>
                <a:gd name="T3" fmla="*/ 406 h 3561"/>
                <a:gd name="T4" fmla="*/ 2925 w 3175"/>
                <a:gd name="T5" fmla="*/ 720 h 3561"/>
                <a:gd name="T6" fmla="*/ 3175 w 3175"/>
                <a:gd name="T7" fmla="*/ 1153 h 3561"/>
                <a:gd name="T8" fmla="*/ 3175 w 3175"/>
                <a:gd name="T9" fmla="*/ 1781 h 3561"/>
                <a:gd name="T10" fmla="*/ 3175 w 3175"/>
                <a:gd name="T11" fmla="*/ 2408 h 3561"/>
                <a:gd name="T12" fmla="*/ 2925 w 3175"/>
                <a:gd name="T13" fmla="*/ 2841 h 3561"/>
                <a:gd name="T14" fmla="*/ 2381 w 3175"/>
                <a:gd name="T15" fmla="*/ 3155 h 3561"/>
                <a:gd name="T16" fmla="*/ 1837 w 3175"/>
                <a:gd name="T17" fmla="*/ 3469 h 3561"/>
                <a:gd name="T18" fmla="*/ 1338 w 3175"/>
                <a:gd name="T19" fmla="*/ 3469 h 3561"/>
                <a:gd name="T20" fmla="*/ 794 w 3175"/>
                <a:gd name="T21" fmla="*/ 3155 h 3561"/>
                <a:gd name="T22" fmla="*/ 250 w 3175"/>
                <a:gd name="T23" fmla="*/ 2841 h 3561"/>
                <a:gd name="T24" fmla="*/ 0 w 3175"/>
                <a:gd name="T25" fmla="*/ 2408 h 3561"/>
                <a:gd name="T26" fmla="*/ 0 w 3175"/>
                <a:gd name="T27" fmla="*/ 1781 h 3561"/>
                <a:gd name="T28" fmla="*/ 0 w 3175"/>
                <a:gd name="T29" fmla="*/ 1153 h 3561"/>
                <a:gd name="T30" fmla="*/ 250 w 3175"/>
                <a:gd name="T31" fmla="*/ 720 h 3561"/>
                <a:gd name="T32" fmla="*/ 794 w 3175"/>
                <a:gd name="T33" fmla="*/ 406 h 3561"/>
                <a:gd name="T34" fmla="*/ 1338 w 3175"/>
                <a:gd name="T35" fmla="*/ 92 h 3561"/>
                <a:gd name="T36" fmla="*/ 1837 w 3175"/>
                <a:gd name="T37" fmla="*/ 92 h 3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75" h="3561">
                  <a:moveTo>
                    <a:pt x="1837" y="92"/>
                  </a:moveTo>
                  <a:lnTo>
                    <a:pt x="2381" y="406"/>
                  </a:lnTo>
                  <a:lnTo>
                    <a:pt x="2925" y="720"/>
                  </a:lnTo>
                  <a:cubicBezTo>
                    <a:pt x="3084" y="812"/>
                    <a:pt x="3175" y="969"/>
                    <a:pt x="3175" y="1153"/>
                  </a:cubicBezTo>
                  <a:lnTo>
                    <a:pt x="3175" y="1781"/>
                  </a:lnTo>
                  <a:lnTo>
                    <a:pt x="3175" y="2408"/>
                  </a:lnTo>
                  <a:cubicBezTo>
                    <a:pt x="3175" y="2592"/>
                    <a:pt x="3084" y="2750"/>
                    <a:pt x="2925" y="2841"/>
                  </a:cubicBezTo>
                  <a:lnTo>
                    <a:pt x="2381" y="3155"/>
                  </a:lnTo>
                  <a:lnTo>
                    <a:pt x="1837" y="3469"/>
                  </a:lnTo>
                  <a:cubicBezTo>
                    <a:pt x="1678" y="3561"/>
                    <a:pt x="1496" y="3561"/>
                    <a:pt x="1338" y="3469"/>
                  </a:cubicBezTo>
                  <a:lnTo>
                    <a:pt x="794" y="3155"/>
                  </a:lnTo>
                  <a:lnTo>
                    <a:pt x="250" y="2841"/>
                  </a:lnTo>
                  <a:cubicBezTo>
                    <a:pt x="91" y="2750"/>
                    <a:pt x="0" y="2592"/>
                    <a:pt x="0" y="2408"/>
                  </a:cubicBezTo>
                  <a:lnTo>
                    <a:pt x="0" y="1781"/>
                  </a:lnTo>
                  <a:lnTo>
                    <a:pt x="0" y="1153"/>
                  </a:lnTo>
                  <a:cubicBezTo>
                    <a:pt x="0" y="969"/>
                    <a:pt x="91" y="812"/>
                    <a:pt x="250" y="720"/>
                  </a:cubicBezTo>
                  <a:lnTo>
                    <a:pt x="794" y="406"/>
                  </a:lnTo>
                  <a:lnTo>
                    <a:pt x="1338" y="92"/>
                  </a:lnTo>
                  <a:cubicBezTo>
                    <a:pt x="1496" y="0"/>
                    <a:pt x="1678" y="0"/>
                    <a:pt x="1837" y="92"/>
                  </a:cubicBezTo>
                  <a:close/>
                </a:path>
              </a:pathLst>
            </a:custGeom>
            <a:solidFill>
              <a:srgbClr val="A22700"/>
            </a:solidFill>
            <a:ln w="28575" cap="flat" cmpd="sng" algn="ctr">
              <a:gradFill>
                <a:gsLst>
                  <a:gs pos="50000">
                    <a:srgbClr val="FFFF00"/>
                  </a:gs>
                  <a:gs pos="0">
                    <a:srgbClr val="FFA000"/>
                  </a:gs>
                  <a:gs pos="100000">
                    <a:srgbClr val="FFA000"/>
                  </a:gs>
                </a:gsLst>
                <a:lin ang="1800000" scaled="0"/>
              </a:gradFill>
              <a:prstDash val="solid"/>
              <a:miter lim="800000"/>
            </a:ln>
            <a:effectLst>
              <a:outerShdw blurRad="203200" dist="101600" dir="2700000" algn="tl" rotWithShape="0">
                <a:prstClr val="black">
                  <a:alpha val="60000"/>
                </a:prstClr>
              </a:outerShdw>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prstClr val="white"/>
                </a:solidFill>
                <a:effectLst/>
                <a:uLnTx/>
                <a:uFillTx/>
                <a:latin typeface="Calibri"/>
                <a:ea typeface="宋体"/>
                <a:cs typeface="+mn-cs"/>
              </a:endParaRPr>
            </a:p>
          </p:txBody>
        </p:sp>
        <p:sp>
          <p:nvSpPr>
            <p:cNvPr id="4" name="矩形 3">
              <a:extLst>
                <a:ext uri="{FF2B5EF4-FFF2-40B4-BE49-F238E27FC236}">
                  <a16:creationId xmlns:a16="http://schemas.microsoft.com/office/drawing/2014/main" id="{6697A047-6665-4D7A-8604-DFF94E8CD4D1}"/>
                </a:ext>
              </a:extLst>
            </p:cNvPr>
            <p:cNvSpPr/>
            <p:nvPr/>
          </p:nvSpPr>
          <p:spPr>
            <a:xfrm>
              <a:off x="1539692" y="2990096"/>
              <a:ext cx="2377804" cy="1107996"/>
            </a:xfrm>
            <a:prstGeom prst="rect">
              <a:avLst/>
            </a:prstGeom>
            <a:noFill/>
            <a:effectLst/>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6600" b="1" i="0" u="none" strike="noStrike" kern="1200" cap="none" spc="0" normalizeH="0" baseline="0" noProof="0" dirty="0">
                  <a:ln>
                    <a:noFill/>
                  </a:ln>
                  <a:solidFill>
                    <a:prstClr val="white"/>
                  </a:solidFill>
                  <a:effectLst>
                    <a:outerShdw blurRad="152400" dist="152400" dir="2700000" algn="tl" rotWithShape="0">
                      <a:prstClr val="black">
                        <a:alpha val="60000"/>
                      </a:prstClr>
                    </a:outerShdw>
                  </a:effectLst>
                  <a:uLnTx/>
                  <a:uFillTx/>
                  <a:latin typeface="微软雅黑" panose="020B0503020204020204" pitchFamily="34" charset="-122"/>
                  <a:ea typeface="微软雅黑" panose="020B0503020204020204" pitchFamily="34" charset="-122"/>
                  <a:cs typeface="+mn-cs"/>
                </a:rPr>
                <a:t>目录</a:t>
              </a:r>
            </a:p>
          </p:txBody>
        </p:sp>
      </p:grpSp>
      <p:pic>
        <p:nvPicPr>
          <p:cNvPr id="6" name="图片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438" y="219074"/>
            <a:ext cx="1091168"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1" descr="C:\Users\Administrator\AppData\Roaming\Tencent\Users\410358780\QQ\WinTemp\RichOle\C5VVWCB6LZHRT18J$SOFBAP.png"/>
          <p:cNvPicPr>
            <a:picLocks noChangeAspect="1" noChangeArrowheads="1"/>
          </p:cNvPicPr>
          <p:nvPr/>
        </p:nvPicPr>
        <p:blipFill rotWithShape="1">
          <a:blip r:embed="rId4">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2233294" y="5823204"/>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1" descr="C:\Users\Administrator\AppData\Roaming\Tencent\Users\410358780\QQ\WinTemp\RichOle\C5VVWCB6LZHRT18J$SOFBAP.png"/>
          <p:cNvPicPr>
            <a:picLocks noChangeAspect="1" noChangeArrowheads="1"/>
          </p:cNvPicPr>
          <p:nvPr/>
        </p:nvPicPr>
        <p:blipFill rotWithShape="1">
          <a:blip r:embed="rId4">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317577" y="5385845"/>
            <a:ext cx="1612823" cy="1388695"/>
          </a:xfrm>
          <a:prstGeom prst="rect">
            <a:avLst/>
          </a:prstGeom>
          <a:noFill/>
          <a:extLst>
            <a:ext uri="{909E8E84-426E-40DD-AFC4-6F175D3DCCD1}">
              <a14:hiddenFill xmlns:a14="http://schemas.microsoft.com/office/drawing/2010/main">
                <a:solidFill>
                  <a:srgbClr val="FFFFFF"/>
                </a:solidFill>
              </a14:hiddenFill>
            </a:ext>
          </a:extLst>
        </p:spPr>
      </p:pic>
      <p:grpSp>
        <p:nvGrpSpPr>
          <p:cNvPr id="5" name="组合 4">
            <a:extLst>
              <a:ext uri="{FF2B5EF4-FFF2-40B4-BE49-F238E27FC236}">
                <a16:creationId xmlns:a16="http://schemas.microsoft.com/office/drawing/2014/main" id="{5D4C4AE2-D32C-4D7E-B0E8-A9B01443F05D}"/>
              </a:ext>
            </a:extLst>
          </p:cNvPr>
          <p:cNvGrpSpPr/>
          <p:nvPr/>
        </p:nvGrpSpPr>
        <p:grpSpPr>
          <a:xfrm>
            <a:off x="4405122" y="1203487"/>
            <a:ext cx="7194745" cy="4876705"/>
            <a:chOff x="4294953" y="1963789"/>
            <a:chExt cx="7194745" cy="4876705"/>
          </a:xfrm>
        </p:grpSpPr>
        <p:grpSp>
          <p:nvGrpSpPr>
            <p:cNvPr id="28" name="组合 29"/>
            <p:cNvGrpSpPr>
              <a:grpSpLocks/>
            </p:cNvGrpSpPr>
            <p:nvPr/>
          </p:nvGrpSpPr>
          <p:grpSpPr bwMode="auto">
            <a:xfrm>
              <a:off x="4460948" y="1963789"/>
              <a:ext cx="7028749" cy="720524"/>
              <a:chOff x="5544649" y="861109"/>
              <a:chExt cx="5180713" cy="523601"/>
            </a:xfrm>
          </p:grpSpPr>
          <p:sp>
            <p:nvSpPr>
              <p:cNvPr id="29" name="圆角矩形 28">
                <a:extLst>
                  <a:ext uri="{FF2B5EF4-FFF2-40B4-BE49-F238E27FC236}">
                    <a16:creationId xmlns:a16="http://schemas.microsoft.com/office/drawing/2014/main" id="{54FB01D2-CC79-4275-9EEF-9001DBA1E46A}"/>
                  </a:ext>
                </a:extLst>
              </p:cNvPr>
              <p:cNvSpPr/>
              <p:nvPr/>
            </p:nvSpPr>
            <p:spPr>
              <a:xfrm>
                <a:off x="5544649" y="861109"/>
                <a:ext cx="4752637" cy="523601"/>
              </a:xfrm>
              <a:prstGeom prst="roundRect">
                <a:avLst/>
              </a:prstGeom>
              <a:solidFill>
                <a:srgbClr val="A22700"/>
              </a:solidFill>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0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30" name="矩形 29">
                <a:extLst>
                  <a:ext uri="{FF2B5EF4-FFF2-40B4-BE49-F238E27FC236}">
                    <a16:creationId xmlns:a16="http://schemas.microsoft.com/office/drawing/2014/main" id="{2D635598-3378-4A31-A6E9-F31AD923953B}"/>
                  </a:ext>
                </a:extLst>
              </p:cNvPr>
              <p:cNvSpPr/>
              <p:nvPr/>
            </p:nvSpPr>
            <p:spPr>
              <a:xfrm>
                <a:off x="6287890" y="940814"/>
                <a:ext cx="4437472" cy="380221"/>
              </a:xfrm>
              <a:prstGeom prst="rect">
                <a:avLst/>
              </a:prstGeom>
            </p:spPr>
            <p:txBody>
              <a:bodyPr wrap="square">
                <a:spAutoFit/>
              </a:bodyPr>
              <a:lstStyle/>
              <a:p>
                <a:pPr lvl="0">
                  <a:defRPr/>
                </a:pPr>
                <a:r>
                  <a:rPr lang="zh-CN" altLang="en-US" sz="2800" b="1"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聘期教职工岗位考核办法</a:t>
                </a:r>
                <a:endParaRPr kumimoji="0" lang="zh-CN" altLang="en-US" sz="2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31" name="圆角矩形 30">
                <a:extLst>
                  <a:ext uri="{FF2B5EF4-FFF2-40B4-BE49-F238E27FC236}">
                    <a16:creationId xmlns:a16="http://schemas.microsoft.com/office/drawing/2014/main" id="{1130093C-7266-4469-8B6C-1C0E2477C50C}"/>
                  </a:ext>
                </a:extLst>
              </p:cNvPr>
              <p:cNvSpPr>
                <a:spLocks noChangeAspect="1"/>
              </p:cNvSpPr>
              <p:nvPr/>
            </p:nvSpPr>
            <p:spPr>
              <a:xfrm>
                <a:off x="5601228" y="906479"/>
                <a:ext cx="430772" cy="432860"/>
              </a:xfrm>
              <a:prstGeom prst="round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32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一</a:t>
                </a:r>
              </a:p>
            </p:txBody>
          </p:sp>
        </p:grpSp>
        <p:grpSp>
          <p:nvGrpSpPr>
            <p:cNvPr id="32" name="组合 29"/>
            <p:cNvGrpSpPr>
              <a:grpSpLocks/>
            </p:cNvGrpSpPr>
            <p:nvPr/>
          </p:nvGrpSpPr>
          <p:grpSpPr bwMode="auto">
            <a:xfrm>
              <a:off x="4460948" y="2968728"/>
              <a:ext cx="6447972" cy="720524"/>
              <a:chOff x="5544649" y="861109"/>
              <a:chExt cx="4752637" cy="523601"/>
            </a:xfrm>
          </p:grpSpPr>
          <p:sp>
            <p:nvSpPr>
              <p:cNvPr id="33" name="圆角矩形 32">
                <a:extLst>
                  <a:ext uri="{FF2B5EF4-FFF2-40B4-BE49-F238E27FC236}">
                    <a16:creationId xmlns:a16="http://schemas.microsoft.com/office/drawing/2014/main" id="{54FB01D2-CC79-4275-9EEF-9001DBA1E46A}"/>
                  </a:ext>
                </a:extLst>
              </p:cNvPr>
              <p:cNvSpPr/>
              <p:nvPr/>
            </p:nvSpPr>
            <p:spPr>
              <a:xfrm>
                <a:off x="5544649" y="861109"/>
                <a:ext cx="4752637" cy="523601"/>
              </a:xfrm>
              <a:prstGeom prst="roundRect">
                <a:avLst/>
              </a:prstGeom>
              <a:solidFill>
                <a:srgbClr val="A22700"/>
              </a:solidFill>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0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34" name="矩形 33">
                <a:extLst>
                  <a:ext uri="{FF2B5EF4-FFF2-40B4-BE49-F238E27FC236}">
                    <a16:creationId xmlns:a16="http://schemas.microsoft.com/office/drawing/2014/main" id="{2D635598-3378-4A31-A6E9-F31AD923953B}"/>
                  </a:ext>
                </a:extLst>
              </p:cNvPr>
              <p:cNvSpPr/>
              <p:nvPr/>
            </p:nvSpPr>
            <p:spPr>
              <a:xfrm>
                <a:off x="6287891" y="940814"/>
                <a:ext cx="3601768" cy="380221"/>
              </a:xfrm>
              <a:prstGeom prst="rect">
                <a:avLst/>
              </a:prstGeom>
            </p:spPr>
            <p:txBody>
              <a:bodyPr>
                <a:spAutoFit/>
              </a:bodyPr>
              <a:lstStyle/>
              <a:p>
                <a:pPr lvl="0">
                  <a:defRPr/>
                </a:pPr>
                <a:r>
                  <a:rPr lang="zh-CN" altLang="en-US" sz="2800" b="1"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外国语学院岗位设置</a:t>
                </a:r>
                <a:endParaRPr kumimoji="0" lang="zh-CN" altLang="en-US" sz="2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35" name="圆角矩形 34">
                <a:extLst>
                  <a:ext uri="{FF2B5EF4-FFF2-40B4-BE49-F238E27FC236}">
                    <a16:creationId xmlns:a16="http://schemas.microsoft.com/office/drawing/2014/main" id="{1130093C-7266-4469-8B6C-1C0E2477C50C}"/>
                  </a:ext>
                </a:extLst>
              </p:cNvPr>
              <p:cNvSpPr>
                <a:spLocks noChangeAspect="1"/>
              </p:cNvSpPr>
              <p:nvPr/>
            </p:nvSpPr>
            <p:spPr>
              <a:xfrm>
                <a:off x="5601228" y="906479"/>
                <a:ext cx="430772" cy="432860"/>
              </a:xfrm>
              <a:prstGeom prst="round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32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二</a:t>
                </a:r>
              </a:p>
            </p:txBody>
          </p:sp>
        </p:grpSp>
        <p:grpSp>
          <p:nvGrpSpPr>
            <p:cNvPr id="36" name="组合 29"/>
            <p:cNvGrpSpPr>
              <a:grpSpLocks/>
            </p:cNvGrpSpPr>
            <p:nvPr/>
          </p:nvGrpSpPr>
          <p:grpSpPr bwMode="auto">
            <a:xfrm>
              <a:off x="4460948" y="3973667"/>
              <a:ext cx="6447972" cy="720524"/>
              <a:chOff x="5544649" y="861109"/>
              <a:chExt cx="4752637" cy="523601"/>
            </a:xfrm>
          </p:grpSpPr>
          <p:sp>
            <p:nvSpPr>
              <p:cNvPr id="37" name="圆角矩形 36">
                <a:extLst>
                  <a:ext uri="{FF2B5EF4-FFF2-40B4-BE49-F238E27FC236}">
                    <a16:creationId xmlns:a16="http://schemas.microsoft.com/office/drawing/2014/main" id="{54FB01D2-CC79-4275-9EEF-9001DBA1E46A}"/>
                  </a:ext>
                </a:extLst>
              </p:cNvPr>
              <p:cNvSpPr/>
              <p:nvPr/>
            </p:nvSpPr>
            <p:spPr>
              <a:xfrm>
                <a:off x="5544649" y="861109"/>
                <a:ext cx="4752637" cy="523601"/>
              </a:xfrm>
              <a:prstGeom prst="roundRect">
                <a:avLst/>
              </a:prstGeom>
              <a:solidFill>
                <a:srgbClr val="A22700"/>
              </a:solidFill>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0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38" name="矩形 37">
                <a:extLst>
                  <a:ext uri="{FF2B5EF4-FFF2-40B4-BE49-F238E27FC236}">
                    <a16:creationId xmlns:a16="http://schemas.microsoft.com/office/drawing/2014/main" id="{2D635598-3378-4A31-A6E9-F31AD923953B}"/>
                  </a:ext>
                </a:extLst>
              </p:cNvPr>
              <p:cNvSpPr/>
              <p:nvPr/>
            </p:nvSpPr>
            <p:spPr>
              <a:xfrm>
                <a:off x="6287891" y="940814"/>
                <a:ext cx="3601768" cy="380221"/>
              </a:xfrm>
              <a:prstGeom prst="rect">
                <a:avLst/>
              </a:prstGeom>
            </p:spPr>
            <p:txBody>
              <a:bodyPr>
                <a:spAutoFit/>
              </a:bodyPr>
              <a:lstStyle/>
              <a:p>
                <a:pPr lvl="0">
                  <a:defRPr/>
                </a:pPr>
                <a:r>
                  <a:rPr lang="zh-CN" altLang="en-US" sz="2800" b="1"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外国语学院岗位说明书</a:t>
                </a:r>
                <a:endParaRPr kumimoji="0" lang="zh-CN" altLang="en-US" sz="2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39" name="圆角矩形 38">
                <a:extLst>
                  <a:ext uri="{FF2B5EF4-FFF2-40B4-BE49-F238E27FC236}">
                    <a16:creationId xmlns:a16="http://schemas.microsoft.com/office/drawing/2014/main" id="{1130093C-7266-4469-8B6C-1C0E2477C50C}"/>
                  </a:ext>
                </a:extLst>
              </p:cNvPr>
              <p:cNvSpPr>
                <a:spLocks noChangeAspect="1"/>
              </p:cNvSpPr>
              <p:nvPr/>
            </p:nvSpPr>
            <p:spPr>
              <a:xfrm>
                <a:off x="5601228" y="906479"/>
                <a:ext cx="430772" cy="432860"/>
              </a:xfrm>
              <a:prstGeom prst="round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3200" b="1" dirty="0">
                    <a:solidFill>
                      <a:prstClr val="white"/>
                    </a:solidFill>
                    <a:latin typeface="微软雅黑" panose="020B0503020204020204" pitchFamily="34" charset="-122"/>
                    <a:ea typeface="微软雅黑" panose="020B0503020204020204" pitchFamily="34" charset="-122"/>
                  </a:rPr>
                  <a:t>三</a:t>
                </a:r>
                <a:endParaRPr kumimoji="0" lang="zh-CN" altLang="en-US" sz="32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grpSp>
        <p:pic>
          <p:nvPicPr>
            <p:cNvPr id="49" name="Picture 1" descr="C:\Users\Administrator\AppData\Roaming\Tencent\Users\410358780\QQ\WinTemp\RichOle\C5VVWCB6LZHRT18J$SOFBAP.png"/>
            <p:cNvPicPr>
              <a:picLocks noChangeAspect="1" noChangeArrowheads="1"/>
            </p:cNvPicPr>
            <p:nvPr/>
          </p:nvPicPr>
          <p:blipFill rotWithShape="1">
            <a:blip r:embed="rId4">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6867785" y="5944234"/>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1" descr="C:\Users\Administrator\AppData\Roaming\Tencent\Users\410358780\QQ\WinTemp\RichOle\C5VVWCB6LZHRT18J$SOFBAP.png"/>
            <p:cNvPicPr>
              <a:picLocks noChangeAspect="1" noChangeArrowheads="1"/>
            </p:cNvPicPr>
            <p:nvPr/>
          </p:nvPicPr>
          <p:blipFill rotWithShape="1">
            <a:blip r:embed="rId4">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10525385" y="5706571"/>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1" descr="C:\Users\Administrator\AppData\Roaming\Tencent\Users\410358780\QQ\WinTemp\RichOle\C5VVWCB6LZHRT18J$SOFBAP.png"/>
            <p:cNvPicPr>
              <a:picLocks noChangeAspect="1" noChangeArrowheads="1"/>
            </p:cNvPicPr>
            <p:nvPr/>
          </p:nvPicPr>
          <p:blipFill rotWithShape="1">
            <a:blip r:embed="rId4">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8848984" y="5762811"/>
              <a:ext cx="1222115" cy="1052282"/>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1" descr="C:\Users\Administrator\AppData\Roaming\Tencent\Users\410358780\QQ\WinTemp\RichOle\C5VVWCB6LZHRT18J$SOFBAP.png"/>
            <p:cNvPicPr>
              <a:picLocks noChangeAspect="1" noChangeArrowheads="1"/>
            </p:cNvPicPr>
            <p:nvPr/>
          </p:nvPicPr>
          <p:blipFill rotWithShape="1">
            <a:blip r:embed="rId4">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4294953" y="5788212"/>
              <a:ext cx="1222115" cy="1052282"/>
            </a:xfrm>
            <a:prstGeom prst="rect">
              <a:avLst/>
            </a:prstGeom>
            <a:noFill/>
            <a:extLst>
              <a:ext uri="{909E8E84-426E-40DD-AFC4-6F175D3DCCD1}">
                <a14:hiddenFill xmlns:a14="http://schemas.microsoft.com/office/drawing/2010/main">
                  <a:solidFill>
                    <a:srgbClr val="FFFFFF"/>
                  </a:solidFill>
                </a14:hiddenFill>
              </a:ext>
            </a:extLst>
          </p:spPr>
        </p:pic>
        <p:grpSp>
          <p:nvGrpSpPr>
            <p:cNvPr id="25" name="组合 29">
              <a:extLst>
                <a:ext uri="{FF2B5EF4-FFF2-40B4-BE49-F238E27FC236}">
                  <a16:creationId xmlns:a16="http://schemas.microsoft.com/office/drawing/2014/main" id="{5A318406-0727-413F-B204-1F88017EB871}"/>
                </a:ext>
              </a:extLst>
            </p:cNvPr>
            <p:cNvGrpSpPr>
              <a:grpSpLocks/>
            </p:cNvGrpSpPr>
            <p:nvPr/>
          </p:nvGrpSpPr>
          <p:grpSpPr bwMode="auto">
            <a:xfrm>
              <a:off x="4460948" y="4970641"/>
              <a:ext cx="6447972" cy="720524"/>
              <a:chOff x="5544649" y="861109"/>
              <a:chExt cx="4752637" cy="523601"/>
            </a:xfrm>
          </p:grpSpPr>
          <p:sp>
            <p:nvSpPr>
              <p:cNvPr id="26" name="圆角矩形 36">
                <a:extLst>
                  <a:ext uri="{FF2B5EF4-FFF2-40B4-BE49-F238E27FC236}">
                    <a16:creationId xmlns:a16="http://schemas.microsoft.com/office/drawing/2014/main" id="{E8C29636-D4CF-4081-87AC-65AB4D07F8ED}"/>
                  </a:ext>
                </a:extLst>
              </p:cNvPr>
              <p:cNvSpPr/>
              <p:nvPr/>
            </p:nvSpPr>
            <p:spPr>
              <a:xfrm>
                <a:off x="5544649" y="861109"/>
                <a:ext cx="4752637" cy="523601"/>
              </a:xfrm>
              <a:prstGeom prst="roundRect">
                <a:avLst/>
              </a:prstGeom>
              <a:solidFill>
                <a:srgbClr val="A22700"/>
              </a:solidFill>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0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27" name="矩形 26">
                <a:extLst>
                  <a:ext uri="{FF2B5EF4-FFF2-40B4-BE49-F238E27FC236}">
                    <a16:creationId xmlns:a16="http://schemas.microsoft.com/office/drawing/2014/main" id="{C9B452E5-06A1-4561-8BBE-3BDCCDF0367D}"/>
                  </a:ext>
                </a:extLst>
              </p:cNvPr>
              <p:cNvSpPr/>
              <p:nvPr/>
            </p:nvSpPr>
            <p:spPr>
              <a:xfrm>
                <a:off x="6287891" y="940814"/>
                <a:ext cx="3601768" cy="380221"/>
              </a:xfrm>
              <a:prstGeom prst="rect">
                <a:avLst/>
              </a:prstGeom>
            </p:spPr>
            <p:txBody>
              <a:bodyPr>
                <a:spAutoFit/>
              </a:bodyPr>
              <a:lstStyle/>
              <a:p>
                <a:pPr lvl="0">
                  <a:defRPr/>
                </a:pPr>
                <a:r>
                  <a:rPr lang="zh-CN" altLang="en-US" sz="2800" b="1"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聘期岗位聘用工作通知</a:t>
                </a:r>
                <a:endParaRPr kumimoji="0" lang="zh-CN" altLang="en-US" sz="2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40" name="圆角矩形 38">
                <a:extLst>
                  <a:ext uri="{FF2B5EF4-FFF2-40B4-BE49-F238E27FC236}">
                    <a16:creationId xmlns:a16="http://schemas.microsoft.com/office/drawing/2014/main" id="{284BCDE8-01E4-496C-A3A5-668AF6637F8C}"/>
                  </a:ext>
                </a:extLst>
              </p:cNvPr>
              <p:cNvSpPr>
                <a:spLocks noChangeAspect="1"/>
              </p:cNvSpPr>
              <p:nvPr/>
            </p:nvSpPr>
            <p:spPr>
              <a:xfrm>
                <a:off x="5601228" y="906479"/>
                <a:ext cx="430772" cy="432860"/>
              </a:xfrm>
              <a:prstGeom prst="round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32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四</a:t>
                </a:r>
              </a:p>
            </p:txBody>
          </p:sp>
        </p:grpSp>
        <p:grpSp>
          <p:nvGrpSpPr>
            <p:cNvPr id="41" name="组合 29">
              <a:extLst>
                <a:ext uri="{FF2B5EF4-FFF2-40B4-BE49-F238E27FC236}">
                  <a16:creationId xmlns:a16="http://schemas.microsoft.com/office/drawing/2014/main" id="{4B2B57EB-F1E0-46BA-8F80-2E40EFD7F4DC}"/>
                </a:ext>
              </a:extLst>
            </p:cNvPr>
            <p:cNvGrpSpPr>
              <a:grpSpLocks/>
            </p:cNvGrpSpPr>
            <p:nvPr/>
          </p:nvGrpSpPr>
          <p:grpSpPr bwMode="auto">
            <a:xfrm>
              <a:off x="4460948" y="5942586"/>
              <a:ext cx="6447972" cy="720524"/>
              <a:chOff x="5544649" y="861109"/>
              <a:chExt cx="4752637" cy="523601"/>
            </a:xfrm>
          </p:grpSpPr>
          <p:sp>
            <p:nvSpPr>
              <p:cNvPr id="42" name="圆角矩形 36">
                <a:extLst>
                  <a:ext uri="{FF2B5EF4-FFF2-40B4-BE49-F238E27FC236}">
                    <a16:creationId xmlns:a16="http://schemas.microsoft.com/office/drawing/2014/main" id="{7B391774-A13B-408E-B16A-3C23C4D5D229}"/>
                  </a:ext>
                </a:extLst>
              </p:cNvPr>
              <p:cNvSpPr/>
              <p:nvPr/>
            </p:nvSpPr>
            <p:spPr>
              <a:xfrm>
                <a:off x="5544649" y="861109"/>
                <a:ext cx="4752637" cy="523601"/>
              </a:xfrm>
              <a:prstGeom prst="roundRect">
                <a:avLst/>
              </a:prstGeom>
              <a:solidFill>
                <a:srgbClr val="A22700"/>
              </a:solidFill>
              <a:ln>
                <a:noFill/>
              </a:ln>
              <a:effectLst>
                <a:outerShdw blurRad="127000" dist="50800" dir="2700000" algn="tl"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0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sp>
            <p:nvSpPr>
              <p:cNvPr id="43" name="矩形 42">
                <a:extLst>
                  <a:ext uri="{FF2B5EF4-FFF2-40B4-BE49-F238E27FC236}">
                    <a16:creationId xmlns:a16="http://schemas.microsoft.com/office/drawing/2014/main" id="{15D90360-DB81-47BA-A1F1-687E9D6DBFCF}"/>
                  </a:ext>
                </a:extLst>
              </p:cNvPr>
              <p:cNvSpPr/>
              <p:nvPr/>
            </p:nvSpPr>
            <p:spPr>
              <a:xfrm>
                <a:off x="6287891" y="940814"/>
                <a:ext cx="3601768" cy="380221"/>
              </a:xfrm>
              <a:prstGeom prst="rect">
                <a:avLst/>
              </a:prstGeom>
            </p:spPr>
            <p:txBody>
              <a:bodyPr>
                <a:spAutoFit/>
              </a:bodyPr>
              <a:lstStyle/>
              <a:p>
                <a:pPr lvl="0">
                  <a:defRPr/>
                </a:pPr>
                <a:r>
                  <a:rPr lang="zh-CN" altLang="en-US" sz="2800" b="1"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聘期岗位聘用承诺书</a:t>
                </a:r>
                <a:endParaRPr kumimoji="0" lang="zh-CN" altLang="en-US" sz="2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endParaRPr>
              </a:p>
            </p:txBody>
          </p:sp>
          <p:sp>
            <p:nvSpPr>
              <p:cNvPr id="45" name="圆角矩形 38">
                <a:extLst>
                  <a:ext uri="{FF2B5EF4-FFF2-40B4-BE49-F238E27FC236}">
                    <a16:creationId xmlns:a16="http://schemas.microsoft.com/office/drawing/2014/main" id="{C34F01EA-CAAC-43A6-B3D3-5B22BDD5A462}"/>
                  </a:ext>
                </a:extLst>
              </p:cNvPr>
              <p:cNvSpPr>
                <a:spLocks noChangeAspect="1"/>
              </p:cNvSpPr>
              <p:nvPr/>
            </p:nvSpPr>
            <p:spPr>
              <a:xfrm>
                <a:off x="5601228" y="906479"/>
                <a:ext cx="430772" cy="432860"/>
              </a:xfrm>
              <a:prstGeom prst="round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sz="3200" b="1" dirty="0">
                    <a:solidFill>
                      <a:prstClr val="white"/>
                    </a:solidFill>
                    <a:latin typeface="微软雅黑" panose="020B0503020204020204" pitchFamily="34" charset="-122"/>
                    <a:ea typeface="微软雅黑" panose="020B0503020204020204" pitchFamily="34" charset="-122"/>
                  </a:rPr>
                  <a:t>五</a:t>
                </a:r>
                <a:endParaRPr kumimoji="0" lang="zh-CN" altLang="en-US" sz="32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grpSp>
      </p:grpSp>
    </p:spTree>
    <p:extLst>
      <p:ext uri="{BB962C8B-B14F-4D97-AF65-F5344CB8AC3E}">
        <p14:creationId xmlns:p14="http://schemas.microsoft.com/office/powerpoint/2010/main" val="3745200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岗位职责：辅导员</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1678644316"/>
              </p:ext>
            </p:extLst>
          </p:nvPr>
        </p:nvGraphicFramePr>
        <p:xfrm>
          <a:off x="434108" y="1280681"/>
          <a:ext cx="11249891" cy="5435805"/>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dirty="0">
                          <a:effectLst/>
                          <a:latin typeface="Times New Roman" panose="02020603050405020304" pitchFamily="18" charset="0"/>
                          <a:ea typeface="仿宋_GB2312" panose="02010609030101010101" pitchFamily="49" charset="-122"/>
                          <a:cs typeface="新宋体-18030"/>
                        </a:rPr>
                        <a:t>岗位名称</a:t>
                      </a:r>
                      <a:endParaRPr lang="zh-CN" sz="1050" kern="1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辅导员</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400" kern="100">
                          <a:effectLst/>
                          <a:latin typeface="仿宋_GB2312" panose="02010609030101010101" pitchFamily="49" charset="-122"/>
                          <a:ea typeface="宋体" panose="02010600030101010101" pitchFamily="2" charset="-122"/>
                          <a:cs typeface="新宋体-18030"/>
                        </a:rPr>
                        <a:t> </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8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050" kern="100" dirty="0">
                        <a:effectLst/>
                        <a:latin typeface="Times New Roman" panose="02020603050405020304" pitchFamily="18" charset="0"/>
                        <a:ea typeface="宋体" panose="02010600030101010101" pitchFamily="2" charset="-122"/>
                      </a:endParaRPr>
                    </a:p>
                    <a:p>
                      <a:pPr marL="342900" lvl="0" indent="-342900" algn="just">
                        <a:spcAft>
                          <a:spcPts val="0"/>
                        </a:spcAft>
                        <a:buFont typeface="+mj-lt"/>
                        <a:buAutoNum type="arabicPeriod"/>
                        <a:tabLst>
                          <a:tab pos="228600" algn="l"/>
                        </a:tabLst>
                      </a:pPr>
                      <a:r>
                        <a:rPr lang="zh-CN" sz="1600" kern="100" dirty="0">
                          <a:effectLst/>
                          <a:latin typeface="Times New Roman" panose="02020603050405020304" pitchFamily="18" charset="0"/>
                          <a:ea typeface="宋体" panose="02010600030101010101" pitchFamily="2" charset="-122"/>
                        </a:rPr>
                        <a:t>在学生工作处、各二级学院党政及学工办主任领导下，负责所带班级学生政治思想教育及日常管理工作。</a:t>
                      </a:r>
                    </a:p>
                    <a:p>
                      <a:pPr marL="342900" lvl="0" indent="-342900" algn="just">
                        <a:spcAft>
                          <a:spcPts val="0"/>
                        </a:spcAft>
                        <a:buFont typeface="+mj-lt"/>
                        <a:buAutoNum type="arabicPeriod"/>
                        <a:tabLst>
                          <a:tab pos="228600" algn="l"/>
                        </a:tabLst>
                      </a:pPr>
                      <a:r>
                        <a:rPr lang="zh-CN" sz="1600" kern="100" dirty="0">
                          <a:effectLst/>
                          <a:latin typeface="Times New Roman" panose="02020603050405020304" pitchFamily="18" charset="0"/>
                          <a:ea typeface="宋体" panose="02010600030101010101" pitchFamily="2" charset="-122"/>
                        </a:rPr>
                        <a:t>协助二级学院党委（党总支）做好学生党、团组织的思想建设、组织建设，做好学生党员发展工作。</a:t>
                      </a:r>
                    </a:p>
                    <a:p>
                      <a:pPr marL="342900" lvl="0" indent="-342900" algn="just">
                        <a:spcAft>
                          <a:spcPts val="0"/>
                        </a:spcAft>
                        <a:buFont typeface="+mj-lt"/>
                        <a:buAutoNum type="arabicPeriod"/>
                        <a:tabLst>
                          <a:tab pos="228600" algn="l"/>
                        </a:tabLst>
                      </a:pPr>
                      <a:r>
                        <a:rPr lang="zh-CN" sz="1600" kern="100" dirty="0">
                          <a:effectLst/>
                          <a:latin typeface="Times New Roman" panose="02020603050405020304" pitchFamily="18" charset="0"/>
                          <a:ea typeface="宋体" panose="02010600030101010101" pitchFamily="2" charset="-122"/>
                        </a:rPr>
                        <a:t>深入学生班级和宿舍，高度重视学生心理健康教育，及时做好心理危机和防范工作；了解和掌握学生思想政治状况，针对学生关心的热点、焦点问题，及时进行教育和引导；发现突发事件、事故苗头，及时汇报并参与处理，维护校园安全和稳定。</a:t>
                      </a:r>
                    </a:p>
                    <a:p>
                      <a:pPr marL="342900" lvl="0" indent="-342900" algn="just">
                        <a:spcAft>
                          <a:spcPts val="0"/>
                        </a:spcAft>
                        <a:buFont typeface="+mj-lt"/>
                        <a:buAutoNum type="arabicPeriod"/>
                        <a:tabLst>
                          <a:tab pos="228600" algn="l"/>
                        </a:tabLst>
                      </a:pPr>
                      <a:r>
                        <a:rPr lang="zh-CN" sz="1600" kern="100" dirty="0">
                          <a:effectLst/>
                          <a:latin typeface="Times New Roman" panose="02020603050405020304" pitchFamily="18" charset="0"/>
                          <a:ea typeface="宋体" panose="02010600030101010101" pitchFamily="2" charset="-122"/>
                        </a:rPr>
                        <a:t>积极组织引导学生参加社区文化建设和创建文明宿舍活动，加强学生在社区的行为规范教育，及时处理学生违章违纪事件。</a:t>
                      </a:r>
                    </a:p>
                    <a:p>
                      <a:pPr marL="342900" lvl="0" indent="-342900" algn="just">
                        <a:spcAft>
                          <a:spcPts val="0"/>
                        </a:spcAft>
                        <a:buFont typeface="+mj-lt"/>
                        <a:buAutoNum type="arabicPeriod"/>
                        <a:tabLst>
                          <a:tab pos="228600" algn="l"/>
                        </a:tabLst>
                      </a:pPr>
                      <a:r>
                        <a:rPr lang="zh-CN" sz="1600" kern="100" dirty="0">
                          <a:effectLst/>
                          <a:latin typeface="Times New Roman" panose="02020603050405020304" pitchFamily="18" charset="0"/>
                          <a:ea typeface="宋体" panose="02010600030101010101" pitchFamily="2" charset="-122"/>
                        </a:rPr>
                        <a:t>做好学生各项争先创优的评选活动；做好学生违纪处理等工作。</a:t>
                      </a:r>
                    </a:p>
                    <a:p>
                      <a:pPr marL="342900" lvl="0" indent="-342900" algn="just">
                        <a:spcAft>
                          <a:spcPts val="0"/>
                        </a:spcAft>
                        <a:buFont typeface="+mj-lt"/>
                        <a:buAutoNum type="arabicPeriod"/>
                        <a:tabLst>
                          <a:tab pos="228600" algn="l"/>
                        </a:tabLst>
                      </a:pPr>
                      <a:r>
                        <a:rPr lang="zh-CN" sz="1600" kern="100" dirty="0">
                          <a:effectLst/>
                          <a:latin typeface="Times New Roman" panose="02020603050405020304" pitchFamily="18" charset="0"/>
                          <a:ea typeface="宋体" panose="02010600030101010101" pitchFamily="2" charset="-122"/>
                        </a:rPr>
                        <a:t>落实对家庭经济困难学生的资助工作，积极帮助他们完成学业，指导学生办理国家助学贷款、勤工助学等工作。</a:t>
                      </a:r>
                    </a:p>
                    <a:p>
                      <a:pPr marL="342900" lvl="0" indent="-342900" algn="just">
                        <a:spcAft>
                          <a:spcPts val="0"/>
                        </a:spcAft>
                        <a:buFont typeface="+mj-lt"/>
                        <a:buAutoNum type="arabicPeriod"/>
                        <a:tabLst>
                          <a:tab pos="228600" algn="l"/>
                        </a:tabLst>
                      </a:pPr>
                      <a:r>
                        <a:rPr lang="zh-CN" sz="1600" kern="100" dirty="0">
                          <a:effectLst/>
                          <a:latin typeface="Times New Roman" panose="02020603050405020304" pitchFamily="18" charset="0"/>
                          <a:ea typeface="宋体" panose="02010600030101010101" pitchFamily="2" charset="-122"/>
                        </a:rPr>
                        <a:t>组织引导学生积极参加校内外的社会实践、志愿者服务、科技创新等各项活动，提高学生的创新意识和创新能力等综合素质。</a:t>
                      </a:r>
                    </a:p>
                    <a:p>
                      <a:pPr marL="342900" lvl="0" indent="-342900" algn="just">
                        <a:spcAft>
                          <a:spcPts val="0"/>
                        </a:spcAft>
                        <a:buFont typeface="+mj-lt"/>
                        <a:buAutoNum type="arabicPeriod"/>
                        <a:tabLst>
                          <a:tab pos="228600" algn="l"/>
                        </a:tabLst>
                      </a:pPr>
                      <a:r>
                        <a:rPr lang="zh-CN" sz="1600" kern="100" dirty="0">
                          <a:effectLst/>
                          <a:latin typeface="Times New Roman" panose="02020603050405020304" pitchFamily="18" charset="0"/>
                          <a:ea typeface="宋体" panose="02010600030101010101" pitchFamily="2" charset="-122"/>
                        </a:rPr>
                        <a:t>积极开展就业指导和服务工作，为学生提供高效优质的就业指导和信息服务，帮助学生树立正确的就业观念。</a:t>
                      </a:r>
                    </a:p>
                    <a:p>
                      <a:pPr marL="342900" lvl="0" indent="-342900" algn="just">
                        <a:spcAft>
                          <a:spcPts val="0"/>
                        </a:spcAft>
                        <a:buFont typeface="+mj-lt"/>
                        <a:buAutoNum type="arabicPeriod"/>
                        <a:tabLst>
                          <a:tab pos="228600" algn="l"/>
                        </a:tabLst>
                      </a:pPr>
                      <a:r>
                        <a:rPr lang="zh-CN" sz="1600" kern="100" dirty="0">
                          <a:effectLst/>
                          <a:latin typeface="Times New Roman" panose="02020603050405020304" pitchFamily="18" charset="0"/>
                          <a:ea typeface="宋体" panose="02010600030101010101" pitchFamily="2" charset="-122"/>
                        </a:rPr>
                        <a:t>负责指导所带班级学生办理学籍注册、休学、退学、请假等手续。</a:t>
                      </a:r>
                    </a:p>
                    <a:p>
                      <a:pPr algn="just">
                        <a:spcAft>
                          <a:spcPts val="0"/>
                        </a:spcAft>
                      </a:pPr>
                      <a:r>
                        <a:rPr lang="en-US" sz="1600" kern="100" dirty="0">
                          <a:effectLst/>
                          <a:latin typeface="宋体" panose="02010600030101010101" pitchFamily="2" charset="-122"/>
                          <a:ea typeface="宋体" panose="02010600030101010101" pitchFamily="2" charset="-122"/>
                        </a:rPr>
                        <a:t>10.</a:t>
                      </a:r>
                      <a:r>
                        <a:rPr lang="zh-CN" sz="1600" kern="100" dirty="0">
                          <a:effectLst/>
                          <a:latin typeface="Times New Roman" panose="02020603050405020304" pitchFamily="18" charset="0"/>
                          <a:ea typeface="宋体" panose="02010600030101010101" pitchFamily="2" charset="-122"/>
                        </a:rPr>
                        <a:t>在思想、行动和语言上与领导和职能部门保持一致，认真贯彻执行领导和职能部门下达的各项任务。</a:t>
                      </a:r>
                    </a:p>
                    <a:p>
                      <a:pPr algn="just">
                        <a:spcAft>
                          <a:spcPts val="0"/>
                        </a:spcAft>
                      </a:pPr>
                      <a:r>
                        <a:rPr lang="en-US" sz="1600" kern="100" dirty="0">
                          <a:effectLst/>
                          <a:latin typeface="宋体" panose="02010600030101010101" pitchFamily="2" charset="-122"/>
                          <a:ea typeface="宋体" panose="02010600030101010101" pitchFamily="2" charset="-122"/>
                        </a:rPr>
                        <a:t>11</a:t>
                      </a:r>
                      <a:r>
                        <a:rPr lang="zh-CN" sz="1600" kern="100" dirty="0">
                          <a:effectLst/>
                          <a:latin typeface="Times New Roman" panose="02020603050405020304" pitchFamily="18" charset="0"/>
                          <a:ea typeface="宋体" panose="02010600030101010101" pitchFamily="2" charset="-122"/>
                        </a:rPr>
                        <a:t>．制定合理的工作或活动计划，并按质按量完成。</a:t>
                      </a:r>
                    </a:p>
                    <a:p>
                      <a:pPr algn="just">
                        <a:spcAft>
                          <a:spcPts val="0"/>
                        </a:spcAft>
                      </a:pPr>
                      <a:r>
                        <a:rPr lang="en-US" sz="1600" kern="100" dirty="0">
                          <a:effectLst/>
                          <a:latin typeface="宋体" panose="02010600030101010101" pitchFamily="2" charset="-122"/>
                          <a:ea typeface="宋体" panose="02010600030101010101" pitchFamily="2" charset="-122"/>
                        </a:rPr>
                        <a:t>12.</a:t>
                      </a:r>
                      <a:r>
                        <a:rPr lang="zh-CN" sz="1600" kern="100" dirty="0">
                          <a:effectLst/>
                          <a:latin typeface="Times New Roman" panose="02020603050405020304" pitchFamily="18" charset="0"/>
                          <a:ea typeface="宋体" panose="02010600030101010101" pitchFamily="2" charset="-122"/>
                        </a:rPr>
                        <a:t>日常台帐及档案要求整理齐全，各类信息、数据的统计要求准确。</a:t>
                      </a:r>
                    </a:p>
                    <a:p>
                      <a:pPr algn="just">
                        <a:spcAft>
                          <a:spcPts val="0"/>
                        </a:spcAft>
                      </a:pPr>
                      <a:r>
                        <a:rPr lang="en-US" sz="1600" kern="100" dirty="0">
                          <a:effectLst/>
                          <a:latin typeface="宋体" panose="02010600030101010101" pitchFamily="2" charset="-122"/>
                          <a:ea typeface="宋体" panose="02010600030101010101" pitchFamily="2" charset="-122"/>
                        </a:rPr>
                        <a:t>13.</a:t>
                      </a:r>
                      <a:r>
                        <a:rPr lang="zh-CN" sz="1600" kern="100" dirty="0">
                          <a:effectLst/>
                          <a:latin typeface="Times New Roman" panose="02020603050405020304" pitchFamily="18" charset="0"/>
                          <a:ea typeface="宋体" panose="02010600030101010101" pitchFamily="2" charset="-122"/>
                        </a:rPr>
                        <a:t>及时传递各类通知、通报等信息，保证工作的按时完成。</a:t>
                      </a:r>
                    </a:p>
                    <a:p>
                      <a:pPr algn="just">
                        <a:spcAft>
                          <a:spcPts val="0"/>
                        </a:spcAft>
                      </a:pPr>
                      <a:r>
                        <a:rPr lang="en-US" sz="1600" kern="100" dirty="0">
                          <a:effectLst/>
                          <a:latin typeface="宋体" panose="02010600030101010101" pitchFamily="2" charset="-122"/>
                          <a:ea typeface="宋体" panose="02010600030101010101" pitchFamily="2" charset="-122"/>
                        </a:rPr>
                        <a:t>14.</a:t>
                      </a:r>
                      <a:r>
                        <a:rPr lang="zh-CN" sz="1600" kern="100" dirty="0">
                          <a:effectLst/>
                          <a:latin typeface="Times New Roman" panose="02020603050405020304" pitchFamily="18" charset="0"/>
                          <a:ea typeface="宋体" panose="02010600030101010101" pitchFamily="2" charset="-122"/>
                        </a:rPr>
                        <a:t>做好一些相关活动、事件的文字处理工作。</a:t>
                      </a:r>
                    </a:p>
                    <a:p>
                      <a:pPr algn="just">
                        <a:spcAft>
                          <a:spcPts val="0"/>
                        </a:spcAft>
                      </a:pPr>
                      <a:r>
                        <a:rPr lang="en-US" sz="1600" b="1" kern="100" dirty="0">
                          <a:solidFill>
                            <a:srgbClr val="C00000"/>
                          </a:solidFill>
                          <a:effectLst/>
                          <a:latin typeface="Times New Roman" panose="02020603050405020304" pitchFamily="18" charset="0"/>
                          <a:ea typeface="宋体" panose="02010600030101010101" pitchFamily="2" charset="-122"/>
                        </a:rPr>
                        <a:t>15. </a:t>
                      </a:r>
                      <a:r>
                        <a:rPr lang="zh-CN" sz="1600" b="1" kern="100" dirty="0">
                          <a:solidFill>
                            <a:srgbClr val="C00000"/>
                          </a:solidFill>
                          <a:effectLst/>
                          <a:latin typeface="Times New Roman" panose="02020603050405020304" pitchFamily="18" charset="0"/>
                          <a:ea typeface="宋体" panose="02010600030101010101" pitchFamily="2" charset="-122"/>
                        </a:rPr>
                        <a:t>积极配合专业系开展培训与创收工作，组织学生配合专业系进行助学二学历、日语非学历培训（零基础、提高班、强化班、日本语能力考试</a:t>
                      </a:r>
                      <a:r>
                        <a:rPr lang="en-US" sz="1600" b="1" kern="100" dirty="0">
                          <a:solidFill>
                            <a:srgbClr val="C00000"/>
                          </a:solidFill>
                          <a:effectLst/>
                          <a:latin typeface="Times New Roman" panose="02020603050405020304" pitchFamily="18" charset="0"/>
                          <a:ea typeface="宋体" panose="02010600030101010101" pitchFamily="2" charset="-122"/>
                        </a:rPr>
                        <a:t>N4-N1</a:t>
                      </a:r>
                      <a:r>
                        <a:rPr lang="zh-CN" sz="1600" b="1" kern="100" dirty="0">
                          <a:solidFill>
                            <a:srgbClr val="C00000"/>
                          </a:solidFill>
                          <a:effectLst/>
                          <a:latin typeface="Times New Roman" panose="02020603050405020304" pitchFamily="18" charset="0"/>
                          <a:ea typeface="宋体" panose="02010600030101010101" pitchFamily="2" charset="-122"/>
                        </a:rPr>
                        <a:t>）、雅思、托福、大学英语四六级、专业英语四八级、考研英语辅导招生宣传。</a:t>
                      </a:r>
                    </a:p>
                    <a:p>
                      <a:pPr algn="just">
                        <a:spcAft>
                          <a:spcPts val="0"/>
                        </a:spcAft>
                      </a:pPr>
                      <a:r>
                        <a:rPr lang="en-US" sz="1600" kern="100" dirty="0">
                          <a:effectLst/>
                          <a:latin typeface="宋体" panose="02010600030101010101" pitchFamily="2" charset="-122"/>
                          <a:ea typeface="宋体" panose="02010600030101010101" pitchFamily="2" charset="-122"/>
                        </a:rPr>
                        <a:t>16.</a:t>
                      </a:r>
                      <a:r>
                        <a:rPr lang="zh-CN" sz="1600" kern="100" dirty="0">
                          <a:effectLst/>
                          <a:latin typeface="Times New Roman" panose="02020603050405020304" pitchFamily="18" charset="0"/>
                          <a:ea typeface="宋体" panose="02010600030101010101" pitchFamily="2" charset="-122"/>
                        </a:rPr>
                        <a:t>完成领导交办的其他工作。</a:t>
                      </a:r>
                      <a:r>
                        <a:rPr lang="en-US" sz="12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148643855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岗位职责：外教教研室主任</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1073417649"/>
              </p:ext>
            </p:extLst>
          </p:nvPr>
        </p:nvGraphicFramePr>
        <p:xfrm>
          <a:off x="434108" y="1280681"/>
          <a:ext cx="11249891" cy="5313885"/>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外教教研室主任</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400" kern="100">
                          <a:effectLst/>
                          <a:latin typeface="仿宋_GB2312" panose="02010609030101010101" pitchFamily="49" charset="-122"/>
                          <a:ea typeface="宋体" panose="02010600030101010101" pitchFamily="2" charset="-122"/>
                          <a:cs typeface="新宋体-18030"/>
                        </a:rPr>
                        <a:t> </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8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800" kern="100" dirty="0">
                          <a:effectLst/>
                          <a:latin typeface="Times New Roman" panose="02020603050405020304" pitchFamily="18" charset="0"/>
                          <a:ea typeface="宋体" panose="02010600030101010101" pitchFamily="2" charset="-122"/>
                        </a:rPr>
                        <a:t>1. </a:t>
                      </a:r>
                      <a:r>
                        <a:rPr lang="zh-CN" sz="1800" kern="100" dirty="0">
                          <a:effectLst/>
                          <a:latin typeface="Times New Roman" panose="02020603050405020304" pitchFamily="18" charset="0"/>
                          <a:ea typeface="宋体" panose="02010600030101010101" pitchFamily="2" charset="-122"/>
                        </a:rPr>
                        <a:t>主持教研室行政工作。全面负责教研室教学、科研、行政管理工作。</a:t>
                      </a:r>
                    </a:p>
                    <a:p>
                      <a:pPr algn="just">
                        <a:spcAft>
                          <a:spcPts val="0"/>
                        </a:spcAft>
                      </a:pPr>
                      <a:r>
                        <a:rPr lang="en-US" sz="1800" kern="100" dirty="0">
                          <a:effectLst/>
                          <a:latin typeface="Times New Roman" panose="02020603050405020304" pitchFamily="18" charset="0"/>
                          <a:ea typeface="宋体" panose="02010600030101010101" pitchFamily="2" charset="-122"/>
                        </a:rPr>
                        <a:t>2. </a:t>
                      </a:r>
                      <a:r>
                        <a:rPr lang="zh-CN" sz="1800" kern="100" dirty="0">
                          <a:effectLst/>
                          <a:latin typeface="Times New Roman" panose="02020603050405020304" pitchFamily="18" charset="0"/>
                          <a:ea typeface="宋体" panose="02010600030101010101" pitchFamily="2" charset="-122"/>
                        </a:rPr>
                        <a:t>根据学院事业发展规划，组织制定教研室的发展规划、改革措施和年度计划，按规定程序批准后组织实施，并及时检查完成情况。</a:t>
                      </a:r>
                    </a:p>
                    <a:p>
                      <a:pPr algn="just">
                        <a:spcAft>
                          <a:spcPts val="0"/>
                        </a:spcAft>
                      </a:pPr>
                      <a:r>
                        <a:rPr lang="en-US" sz="1800" kern="100" dirty="0">
                          <a:effectLst/>
                          <a:latin typeface="Times New Roman" panose="02020603050405020304" pitchFamily="18" charset="0"/>
                          <a:ea typeface="宋体" panose="02010600030101010101" pitchFamily="2" charset="-122"/>
                        </a:rPr>
                        <a:t>3. </a:t>
                      </a:r>
                      <a:r>
                        <a:rPr lang="zh-CN" sz="1800" kern="100" dirty="0">
                          <a:effectLst/>
                          <a:latin typeface="Times New Roman" panose="02020603050405020304" pitchFamily="18" charset="0"/>
                          <a:ea typeface="宋体" panose="02010600030101010101" pitchFamily="2" charset="-122"/>
                        </a:rPr>
                        <a:t>积极推进教育教学改革，严格执行教学管理，组织开展教研、教改活动，加强教学方法和教学手段改革，提高教学质量。</a:t>
                      </a:r>
                    </a:p>
                    <a:p>
                      <a:pPr algn="just">
                        <a:spcAft>
                          <a:spcPts val="0"/>
                        </a:spcAft>
                      </a:pPr>
                      <a:r>
                        <a:rPr lang="en-US" sz="1800" kern="100" dirty="0">
                          <a:effectLst/>
                          <a:latin typeface="Times New Roman" panose="02020603050405020304" pitchFamily="18" charset="0"/>
                          <a:ea typeface="宋体" panose="02010600030101010101" pitchFamily="2" charset="-122"/>
                        </a:rPr>
                        <a:t>4. </a:t>
                      </a:r>
                      <a:r>
                        <a:rPr lang="zh-CN" sz="1800" kern="100" dirty="0">
                          <a:effectLst/>
                          <a:latin typeface="Times New Roman" panose="02020603050405020304" pitchFamily="18" charset="0"/>
                          <a:ea typeface="宋体" panose="02010600030101010101" pitchFamily="2" charset="-122"/>
                        </a:rPr>
                        <a:t>负责全校外教基础课程教学的日常管理工作事务。负责全校外教基础课程教学任务安排，确保上课期间教学运行正常，做好教学质量监控；处理好调课、停课、病事假等日常工作事务。</a:t>
                      </a:r>
                    </a:p>
                    <a:p>
                      <a:pPr algn="just">
                        <a:spcAft>
                          <a:spcPts val="0"/>
                        </a:spcAft>
                      </a:pPr>
                      <a:r>
                        <a:rPr lang="en-US" sz="1800" kern="100" dirty="0">
                          <a:effectLst/>
                          <a:latin typeface="Times New Roman" panose="02020603050405020304" pitchFamily="18" charset="0"/>
                          <a:ea typeface="宋体" panose="02010600030101010101" pitchFamily="2" charset="-122"/>
                        </a:rPr>
                        <a:t>5. </a:t>
                      </a:r>
                      <a:r>
                        <a:rPr lang="zh-CN" sz="1800" kern="100" dirty="0">
                          <a:effectLst/>
                          <a:latin typeface="Times New Roman" panose="02020603050405020304" pitchFamily="18" charset="0"/>
                          <a:ea typeface="宋体" panose="02010600030101010101" pitchFamily="2" charset="-122"/>
                        </a:rPr>
                        <a:t>负责落实教研室的期初、期中、期末教学检查工作，收交、查验各种材料（教学进度计划、教师听课记录、教研活动计划与总结、教研活动记录、作业批改情况、教案撰写），并认真进行如实登记，及时保存档案。</a:t>
                      </a:r>
                    </a:p>
                    <a:p>
                      <a:pPr algn="just">
                        <a:spcAft>
                          <a:spcPts val="0"/>
                        </a:spcAft>
                      </a:pPr>
                      <a:r>
                        <a:rPr lang="en-US" sz="1800" kern="100" dirty="0">
                          <a:effectLst/>
                          <a:latin typeface="Times New Roman" panose="02020603050405020304" pitchFamily="18" charset="0"/>
                          <a:ea typeface="宋体" panose="02010600030101010101" pitchFamily="2" charset="-122"/>
                        </a:rPr>
                        <a:t>6. </a:t>
                      </a:r>
                      <a:r>
                        <a:rPr lang="zh-CN" sz="1800" kern="100" dirty="0">
                          <a:effectLst/>
                          <a:latin typeface="Times New Roman" panose="02020603050405020304" pitchFamily="18" charset="0"/>
                          <a:ea typeface="宋体" panose="02010600030101010101" pitchFamily="2" charset="-122"/>
                        </a:rPr>
                        <a:t>主持制定教研室有关规章制度，维护正常教学科研秩序。</a:t>
                      </a:r>
                    </a:p>
                    <a:p>
                      <a:pPr algn="just">
                        <a:spcAft>
                          <a:spcPts val="0"/>
                        </a:spcAft>
                      </a:pPr>
                      <a:r>
                        <a:rPr lang="en-US" sz="1800" kern="100" dirty="0">
                          <a:effectLst/>
                          <a:latin typeface="Times New Roman" panose="02020603050405020304" pitchFamily="18" charset="0"/>
                          <a:ea typeface="宋体" panose="02010600030101010101" pitchFamily="2" charset="-122"/>
                        </a:rPr>
                        <a:t>7. </a:t>
                      </a:r>
                      <a:r>
                        <a:rPr lang="zh-CN" sz="1800" kern="100" dirty="0">
                          <a:effectLst/>
                          <a:latin typeface="Times New Roman" panose="02020603050405020304" pitchFamily="18" charset="0"/>
                          <a:ea typeface="宋体" panose="02010600030101010101" pitchFamily="2" charset="-122"/>
                        </a:rPr>
                        <a:t>切实做好课程建设，加强教学团队建设。</a:t>
                      </a:r>
                    </a:p>
                    <a:p>
                      <a:pPr algn="just">
                        <a:spcAft>
                          <a:spcPts val="0"/>
                        </a:spcAft>
                      </a:pPr>
                      <a:r>
                        <a:rPr lang="en-US" sz="1800" kern="100" dirty="0">
                          <a:effectLst/>
                          <a:latin typeface="Times New Roman" panose="02020603050405020304" pitchFamily="18" charset="0"/>
                          <a:ea typeface="宋体" panose="02010600030101010101" pitchFamily="2" charset="-122"/>
                        </a:rPr>
                        <a:t>8. </a:t>
                      </a:r>
                      <a:r>
                        <a:rPr lang="zh-CN" sz="1800" kern="100" dirty="0">
                          <a:effectLst/>
                          <a:latin typeface="Times New Roman" panose="02020603050405020304" pitchFamily="18" charset="0"/>
                          <a:ea typeface="宋体" panose="02010600030101010101" pitchFamily="2" charset="-122"/>
                        </a:rPr>
                        <a:t>做好外教的聘任工作。</a:t>
                      </a:r>
                    </a:p>
                    <a:p>
                      <a:pPr algn="just">
                        <a:spcAft>
                          <a:spcPts val="0"/>
                        </a:spcAft>
                      </a:pPr>
                      <a:r>
                        <a:rPr lang="en-US" sz="1800" kern="100" dirty="0">
                          <a:effectLst/>
                          <a:latin typeface="Times New Roman" panose="02020603050405020304" pitchFamily="18" charset="0"/>
                          <a:ea typeface="宋体" panose="02010600030101010101" pitchFamily="2" charset="-122"/>
                        </a:rPr>
                        <a:t>9. </a:t>
                      </a:r>
                      <a:r>
                        <a:rPr lang="zh-CN" sz="1800" kern="100" dirty="0">
                          <a:effectLst/>
                          <a:latin typeface="Times New Roman" panose="02020603050405020304" pitchFamily="18" charset="0"/>
                          <a:ea typeface="宋体" panose="02010600030101010101" pitchFamily="2" charset="-122"/>
                        </a:rPr>
                        <a:t>做好信息资料进行归类整理、分析统计和存档保存，为加强教学改革提供可靠数据。</a:t>
                      </a:r>
                    </a:p>
                    <a:p>
                      <a:pPr algn="just">
                        <a:spcAft>
                          <a:spcPts val="0"/>
                        </a:spcAft>
                      </a:pPr>
                      <a:r>
                        <a:rPr lang="en-US" sz="1800" kern="100" dirty="0">
                          <a:effectLst/>
                          <a:latin typeface="Times New Roman" panose="02020603050405020304" pitchFamily="18" charset="0"/>
                          <a:ea typeface="宋体" panose="02010600030101010101" pitchFamily="2" charset="-122"/>
                        </a:rPr>
                        <a:t>10. </a:t>
                      </a:r>
                      <a:r>
                        <a:rPr lang="zh-CN" sz="1800" kern="100" dirty="0">
                          <a:effectLst/>
                          <a:latin typeface="Times New Roman" panose="02020603050405020304" pitchFamily="18" charset="0"/>
                          <a:ea typeface="宋体" panose="02010600030101010101" pitchFamily="2" charset="-122"/>
                        </a:rPr>
                        <a:t>完成学院规定的教学和科研工作量。</a:t>
                      </a:r>
                    </a:p>
                    <a:p>
                      <a:pPr algn="just">
                        <a:spcAft>
                          <a:spcPts val="0"/>
                        </a:spcAft>
                      </a:pPr>
                      <a:r>
                        <a:rPr lang="en-US" sz="1800" kern="100" dirty="0">
                          <a:effectLst/>
                          <a:latin typeface="Times New Roman" panose="02020603050405020304" pitchFamily="18" charset="0"/>
                          <a:ea typeface="宋体" panose="02010600030101010101" pitchFamily="2" charset="-122"/>
                        </a:rPr>
                        <a:t>11. </a:t>
                      </a:r>
                      <a:r>
                        <a:rPr lang="zh-CN" sz="1800" kern="100" dirty="0">
                          <a:effectLst/>
                          <a:latin typeface="Times New Roman" panose="02020603050405020304" pitchFamily="18" charset="0"/>
                          <a:ea typeface="宋体" panose="02010600030101010101" pitchFamily="2" charset="-122"/>
                        </a:rPr>
                        <a:t>完成学院交办的其它工作。</a:t>
                      </a: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409708683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岗位职责：实验室主任</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3285176898"/>
              </p:ext>
            </p:extLst>
          </p:nvPr>
        </p:nvGraphicFramePr>
        <p:xfrm>
          <a:off x="434108" y="1280681"/>
          <a:ext cx="11249891" cy="5374845"/>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实验室主任</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400" kern="100">
                          <a:effectLst/>
                          <a:latin typeface="仿宋_GB2312" panose="02010609030101010101" pitchFamily="49" charset="-122"/>
                          <a:ea typeface="宋体" panose="02010600030101010101" pitchFamily="2" charset="-122"/>
                          <a:cs typeface="新宋体-18030"/>
                        </a:rPr>
                        <a:t> </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8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800" kern="100" dirty="0">
                          <a:effectLst/>
                          <a:latin typeface="Times New Roman" panose="02020603050405020304" pitchFamily="18" charset="0"/>
                          <a:ea typeface="宋体" panose="02010600030101010101" pitchFamily="2" charset="-122"/>
                        </a:rPr>
                        <a:t>1. </a:t>
                      </a:r>
                      <a:r>
                        <a:rPr lang="zh-CN" sz="1800" kern="100" dirty="0">
                          <a:effectLst/>
                          <a:latin typeface="Times New Roman" panose="02020603050405020304" pitchFamily="18" charset="0"/>
                          <a:ea typeface="宋体" panose="02010600030101010101" pitchFamily="2" charset="-122"/>
                        </a:rPr>
                        <a:t>根据实验室承担的任务和专业发展方向，制定和实施实验室的工作计划和建设规划。</a:t>
                      </a:r>
                    </a:p>
                    <a:p>
                      <a:pPr algn="just">
                        <a:spcAft>
                          <a:spcPts val="0"/>
                        </a:spcAft>
                      </a:pPr>
                      <a:r>
                        <a:rPr lang="en-US" sz="1800" kern="100" dirty="0">
                          <a:effectLst/>
                          <a:latin typeface="Times New Roman" panose="02020603050405020304" pitchFamily="18" charset="0"/>
                          <a:ea typeface="宋体" panose="02010600030101010101" pitchFamily="2" charset="-122"/>
                        </a:rPr>
                        <a:t>2. </a:t>
                      </a:r>
                      <a:r>
                        <a:rPr lang="zh-CN" sz="1800" kern="100" dirty="0">
                          <a:effectLst/>
                          <a:latin typeface="Times New Roman" panose="02020603050405020304" pitchFamily="18" charset="0"/>
                          <a:ea typeface="宋体" panose="02010600030101010101" pitchFamily="2" charset="-122"/>
                        </a:rPr>
                        <a:t>按照各系人才培养方案的要求，协助业务主任组织有关教学、实验人员，编写、审定、实验教学大纲、实验项目、实验教材或实验指导书。</a:t>
                      </a:r>
                    </a:p>
                    <a:p>
                      <a:pPr algn="just">
                        <a:spcAft>
                          <a:spcPts val="0"/>
                        </a:spcAft>
                      </a:pPr>
                      <a:r>
                        <a:rPr lang="en-US" sz="1800" kern="100" dirty="0">
                          <a:effectLst/>
                          <a:latin typeface="Times New Roman" panose="02020603050405020304" pitchFamily="18" charset="0"/>
                          <a:ea typeface="宋体" panose="02010600030101010101" pitchFamily="2" charset="-122"/>
                        </a:rPr>
                        <a:t>3.</a:t>
                      </a:r>
                      <a:r>
                        <a:rPr lang="zh-CN" sz="1800" kern="100" dirty="0">
                          <a:effectLst/>
                          <a:latin typeface="Times New Roman" panose="02020603050405020304" pitchFamily="18" charset="0"/>
                          <a:ea typeface="宋体" panose="02010600030101010101" pitchFamily="2" charset="-122"/>
                        </a:rPr>
                        <a:t>根据教学计划和教学大纲的要求，合理安排实验教学任务，加强对实验教学各环节的考核，保证实验教学质量，提高实验室的开放程度。</a:t>
                      </a:r>
                    </a:p>
                    <a:p>
                      <a:pPr algn="just">
                        <a:spcAft>
                          <a:spcPts val="0"/>
                        </a:spcAft>
                      </a:pPr>
                      <a:r>
                        <a:rPr lang="en-US" sz="1800" kern="100" dirty="0">
                          <a:effectLst/>
                          <a:latin typeface="Times New Roman" panose="02020603050405020304" pitchFamily="18" charset="0"/>
                          <a:ea typeface="宋体" panose="02010600030101010101" pitchFamily="2" charset="-122"/>
                        </a:rPr>
                        <a:t>4.</a:t>
                      </a:r>
                      <a:r>
                        <a:rPr lang="zh-CN" sz="1800" kern="100" dirty="0">
                          <a:effectLst/>
                          <a:latin typeface="Times New Roman" panose="02020603050405020304" pitchFamily="18" charset="0"/>
                          <a:ea typeface="宋体" panose="02010600030101010101" pitchFamily="2" charset="-122"/>
                        </a:rPr>
                        <a:t>负责实验室的固定资产管理，确保账、物相符；负责实验室低值易耗品的购置与管理，做到手续齐全、账目清楚；负责实验室设备的维修、维护工作，保证仪器设备的完好率。</a:t>
                      </a:r>
                    </a:p>
                    <a:p>
                      <a:pPr algn="just">
                        <a:spcAft>
                          <a:spcPts val="0"/>
                        </a:spcAft>
                      </a:pPr>
                      <a:r>
                        <a:rPr lang="en-US" sz="1800" kern="100" dirty="0">
                          <a:effectLst/>
                          <a:latin typeface="Times New Roman" panose="02020603050405020304" pitchFamily="18" charset="0"/>
                          <a:ea typeface="宋体" panose="02010600030101010101" pitchFamily="2" charset="-122"/>
                        </a:rPr>
                        <a:t>5.</a:t>
                      </a:r>
                      <a:r>
                        <a:rPr lang="zh-CN" sz="1800" kern="100" dirty="0">
                          <a:effectLst/>
                          <a:latin typeface="Times New Roman" panose="02020603050405020304" pitchFamily="18" charset="0"/>
                          <a:ea typeface="宋体" panose="02010600030101010101" pitchFamily="2" charset="-122"/>
                        </a:rPr>
                        <a:t>主持总结实验室教学中的经验和教训，了解学生对实验教学的意见和要求，向中心书面汇报实验教学的工作总结。按时按规定上报实验教学及实验情况的各种信息和材料。</a:t>
                      </a:r>
                    </a:p>
                    <a:p>
                      <a:pPr algn="just">
                        <a:spcAft>
                          <a:spcPts val="0"/>
                        </a:spcAft>
                      </a:pPr>
                      <a:r>
                        <a:rPr lang="en-US" sz="1800" kern="100" dirty="0">
                          <a:effectLst/>
                          <a:latin typeface="Times New Roman" panose="02020603050405020304" pitchFamily="18" charset="0"/>
                          <a:ea typeface="宋体" panose="02010600030101010101" pitchFamily="2" charset="-122"/>
                        </a:rPr>
                        <a:t>6.</a:t>
                      </a:r>
                      <a:r>
                        <a:rPr lang="zh-CN" sz="1800" kern="100" dirty="0">
                          <a:effectLst/>
                          <a:latin typeface="Times New Roman" panose="02020603050405020304" pitchFamily="18" charset="0"/>
                          <a:ea typeface="宋体" panose="02010600030101010101" pitchFamily="2" charset="-122"/>
                        </a:rPr>
                        <a:t>负责实验室教师及工作人员的考勤及考核工作。</a:t>
                      </a:r>
                    </a:p>
                    <a:p>
                      <a:pPr algn="just">
                        <a:spcAft>
                          <a:spcPts val="0"/>
                        </a:spcAft>
                      </a:pPr>
                      <a:r>
                        <a:rPr lang="en-US" sz="1800" kern="100" dirty="0">
                          <a:effectLst/>
                          <a:latin typeface="Times New Roman" panose="02020603050405020304" pitchFamily="18" charset="0"/>
                          <a:ea typeface="宋体" panose="02010600030101010101" pitchFamily="2" charset="-122"/>
                        </a:rPr>
                        <a:t>7.</a:t>
                      </a:r>
                      <a:r>
                        <a:rPr lang="zh-CN" sz="1800" kern="100" dirty="0">
                          <a:effectLst/>
                          <a:latin typeface="Times New Roman" panose="02020603050405020304" pitchFamily="18" charset="0"/>
                          <a:ea typeface="宋体" panose="02010600030101010101" pitchFamily="2" charset="-122"/>
                        </a:rPr>
                        <a:t>负责做好实验室的行政管理，贯彻实施有关规章制度，负责实验室的安全、消防、环保、卫生工作。</a:t>
                      </a:r>
                    </a:p>
                    <a:p>
                      <a:pPr algn="just">
                        <a:spcAft>
                          <a:spcPts val="0"/>
                        </a:spcAft>
                      </a:pPr>
                      <a:r>
                        <a:rPr lang="en-US" sz="1800" kern="100" dirty="0">
                          <a:effectLst/>
                          <a:latin typeface="Times New Roman" panose="02020603050405020304" pitchFamily="18" charset="0"/>
                          <a:ea typeface="宋体" panose="02010600030101010101" pitchFamily="2" charset="-122"/>
                        </a:rPr>
                        <a:t>8.</a:t>
                      </a:r>
                      <a:r>
                        <a:rPr lang="zh-CN" sz="1800" kern="100" dirty="0">
                          <a:effectLst/>
                          <a:latin typeface="Times New Roman" panose="02020603050405020304" pitchFamily="18" charset="0"/>
                          <a:ea typeface="宋体" panose="02010600030101010101" pitchFamily="2" charset="-122"/>
                        </a:rPr>
                        <a:t>完成领导交办的其他工作。</a:t>
                      </a:r>
                    </a:p>
                    <a:p>
                      <a:pPr algn="ctr">
                        <a:spcAft>
                          <a:spcPts val="0"/>
                        </a:spcAft>
                      </a:pPr>
                      <a:r>
                        <a:rPr lang="en-US" sz="1600" b="1" kern="100" dirty="0">
                          <a:effectLst/>
                          <a:latin typeface="仿宋_GB2312" panose="02010609030101010101" pitchFamily="49" charset="-122"/>
                          <a:ea typeface="宋体" panose="02010600030101010101" pitchFamily="2" charset="-122"/>
                          <a:cs typeface="新宋体-18030"/>
                        </a:rPr>
                        <a:t> </a:t>
                      </a: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31587755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岗位职责：实验指导</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767361089"/>
              </p:ext>
            </p:extLst>
          </p:nvPr>
        </p:nvGraphicFramePr>
        <p:xfrm>
          <a:off x="434108" y="1280681"/>
          <a:ext cx="11249891" cy="5197238"/>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实验指导</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050" kern="100">
                          <a:effectLst/>
                          <a:latin typeface="Times New Roman" panose="02020603050405020304" pitchFamily="18" charset="0"/>
                          <a:ea typeface="仿宋_GB2312" panose="02010609030101010101" pitchFamily="49" charset="-122"/>
                          <a:cs typeface="新宋体-18030"/>
                        </a:rPr>
                        <a:t>其他专业技术岗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400" kern="100">
                          <a:effectLst/>
                          <a:latin typeface="仿宋_GB2312" panose="02010609030101010101" pitchFamily="49" charset="-122"/>
                          <a:ea typeface="宋体" panose="02010600030101010101" pitchFamily="2" charset="-122"/>
                          <a:cs typeface="新宋体-18030"/>
                        </a:rPr>
                        <a:t> </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8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800" kern="100" dirty="0">
                          <a:effectLst/>
                          <a:latin typeface="Times New Roman" panose="02020603050405020304" pitchFamily="18" charset="0"/>
                          <a:ea typeface="宋体" panose="02010600030101010101" pitchFamily="2" charset="-122"/>
                        </a:rPr>
                        <a:t>1</a:t>
                      </a:r>
                      <a:r>
                        <a:rPr lang="zh-CN" sz="1800" kern="100" dirty="0">
                          <a:effectLst/>
                          <a:latin typeface="Times New Roman" panose="02020603050405020304" pitchFamily="18" charset="0"/>
                          <a:ea typeface="宋体" panose="02010600030101010101" pitchFamily="2" charset="-122"/>
                        </a:rPr>
                        <a:t>．在实验中心主任的领导下，负责语言学习实验室的具体管理工作，完成各项实验教学任务。</a:t>
                      </a:r>
                    </a:p>
                    <a:p>
                      <a:pPr algn="just">
                        <a:spcAft>
                          <a:spcPts val="0"/>
                        </a:spcAft>
                      </a:pPr>
                      <a:r>
                        <a:rPr lang="en-US" sz="1800" kern="100" dirty="0">
                          <a:effectLst/>
                          <a:latin typeface="Times New Roman" panose="02020603050405020304" pitchFamily="18" charset="0"/>
                          <a:ea typeface="宋体" panose="02010600030101010101" pitchFamily="2" charset="-122"/>
                        </a:rPr>
                        <a:t>2</a:t>
                      </a:r>
                      <a:r>
                        <a:rPr lang="zh-CN" sz="1800" kern="100" dirty="0">
                          <a:effectLst/>
                          <a:latin typeface="Times New Roman" panose="02020603050405020304" pitchFamily="18" charset="0"/>
                          <a:ea typeface="宋体" panose="02010600030101010101" pitchFamily="2" charset="-122"/>
                        </a:rPr>
                        <a:t>．贯彻、实施实验室各项管理制度和实验室各类人员的岗位责任制，加强对实验室有关人员的业务培训、管理及考核工作。</a:t>
                      </a:r>
                    </a:p>
                    <a:p>
                      <a:pPr algn="just">
                        <a:spcAft>
                          <a:spcPts val="0"/>
                        </a:spcAft>
                      </a:pPr>
                      <a:r>
                        <a:rPr lang="en-US" sz="1800" kern="100" dirty="0">
                          <a:effectLst/>
                          <a:latin typeface="Times New Roman" panose="02020603050405020304" pitchFamily="18" charset="0"/>
                          <a:ea typeface="宋体" panose="02010600030101010101" pitchFamily="2" charset="-122"/>
                        </a:rPr>
                        <a:t>3</a:t>
                      </a:r>
                      <a:r>
                        <a:rPr lang="zh-CN" sz="1800" kern="100" dirty="0">
                          <a:effectLst/>
                          <a:latin typeface="Times New Roman" panose="02020603050405020304" pitchFamily="18" charset="0"/>
                          <a:ea typeface="宋体" panose="02010600030101010101" pitchFamily="2" charset="-122"/>
                        </a:rPr>
                        <a:t>．参与制订并实施实验室建设规划，组织实验人员对教师主机、主控台、电源、耳机等设备检查、维护，并定期检查，掌握设备运行状况。</a:t>
                      </a:r>
                    </a:p>
                    <a:p>
                      <a:pPr algn="just">
                        <a:spcAft>
                          <a:spcPts val="0"/>
                        </a:spcAft>
                      </a:pPr>
                      <a:r>
                        <a:rPr lang="en-US" sz="1800" kern="100" dirty="0">
                          <a:effectLst/>
                          <a:latin typeface="Times New Roman" panose="02020603050405020304" pitchFamily="18" charset="0"/>
                          <a:ea typeface="宋体" panose="02010600030101010101" pitchFamily="2" charset="-122"/>
                        </a:rPr>
                        <a:t>4</a:t>
                      </a:r>
                      <a:r>
                        <a:rPr lang="zh-CN" sz="1800" kern="100" dirty="0">
                          <a:effectLst/>
                          <a:latin typeface="Times New Roman" panose="02020603050405020304" pitchFamily="18" charset="0"/>
                          <a:ea typeface="宋体" panose="02010600030101010101" pitchFamily="2" charset="-122"/>
                        </a:rPr>
                        <a:t>．根据教学需要，开学前组织安装好英语教学使用的各种教学软件、课件及其他学习素材。</a:t>
                      </a:r>
                    </a:p>
                    <a:p>
                      <a:pPr algn="just">
                        <a:spcAft>
                          <a:spcPts val="0"/>
                        </a:spcAft>
                      </a:pPr>
                      <a:r>
                        <a:rPr lang="en-US" sz="1800" kern="100" dirty="0">
                          <a:effectLst/>
                          <a:latin typeface="Times New Roman" panose="02020603050405020304" pitchFamily="18" charset="0"/>
                          <a:ea typeface="宋体" panose="02010600030101010101" pitchFamily="2" charset="-122"/>
                        </a:rPr>
                        <a:t>5</a:t>
                      </a:r>
                      <a:r>
                        <a:rPr lang="zh-CN" sz="1800" kern="100" dirty="0">
                          <a:effectLst/>
                          <a:latin typeface="Times New Roman" panose="02020603050405020304" pitchFamily="18" charset="0"/>
                          <a:ea typeface="宋体" panose="02010600030101010101" pitchFamily="2" charset="-122"/>
                        </a:rPr>
                        <a:t>．在保证完成教学和科研任务的前提下，积极组织开展社会服务和技术开发，开展学术、技术交流活动。</a:t>
                      </a:r>
                    </a:p>
                    <a:p>
                      <a:pPr algn="just">
                        <a:spcAft>
                          <a:spcPts val="0"/>
                        </a:spcAft>
                      </a:pPr>
                      <a:r>
                        <a:rPr lang="en-US" sz="1800" kern="100" dirty="0">
                          <a:effectLst/>
                          <a:latin typeface="Times New Roman" panose="02020603050405020304" pitchFamily="18" charset="0"/>
                          <a:ea typeface="宋体" panose="02010600030101010101" pitchFamily="2" charset="-122"/>
                        </a:rPr>
                        <a:t>6</a:t>
                      </a:r>
                      <a:r>
                        <a:rPr lang="zh-CN" sz="1800" kern="100" dirty="0">
                          <a:effectLst/>
                          <a:latin typeface="Times New Roman" panose="02020603050405020304" pitchFamily="18" charset="0"/>
                          <a:ea typeface="宋体" panose="02010600030101010101" pitchFamily="2" charset="-122"/>
                        </a:rPr>
                        <a:t>．做好实验室的安全卫生工作，经常进行实验室安全教育，组织消防器材的检查与人员培训，定期检查，杜绝隐患。</a:t>
                      </a:r>
                    </a:p>
                    <a:p>
                      <a:pPr algn="just">
                        <a:spcAft>
                          <a:spcPts val="0"/>
                        </a:spcAft>
                      </a:pPr>
                      <a:r>
                        <a:rPr lang="en-US" sz="1800" kern="100" dirty="0">
                          <a:effectLst/>
                          <a:latin typeface="Times New Roman" panose="02020603050405020304" pitchFamily="18" charset="0"/>
                          <a:ea typeface="宋体" panose="02010600030101010101" pitchFamily="2" charset="-122"/>
                        </a:rPr>
                        <a:t>7</a:t>
                      </a:r>
                      <a:r>
                        <a:rPr lang="zh-CN" sz="1800" kern="100" dirty="0">
                          <a:effectLst/>
                          <a:latin typeface="Times New Roman" panose="02020603050405020304" pitchFamily="18" charset="0"/>
                          <a:ea typeface="宋体" panose="02010600030101010101" pitchFamily="2" charset="-122"/>
                        </a:rPr>
                        <a:t>．完成领导交给的其他任务。</a:t>
                      </a:r>
                    </a:p>
                    <a:p>
                      <a:pPr algn="ctr">
                        <a:spcAft>
                          <a:spcPts val="0"/>
                        </a:spcAft>
                      </a:pPr>
                      <a:r>
                        <a:rPr lang="en-US" sz="1600" b="1"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ctr">
                        <a:spcAft>
                          <a:spcPts val="0"/>
                        </a:spcAft>
                      </a:pPr>
                      <a:r>
                        <a:rPr lang="en-US" sz="1600" b="1"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15864659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岗位职责：院长</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4067907876"/>
              </p:ext>
            </p:extLst>
          </p:nvPr>
        </p:nvGraphicFramePr>
        <p:xfrm>
          <a:off x="434108" y="1280681"/>
          <a:ext cx="11249891" cy="5197238"/>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院长</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400" kern="100">
                          <a:effectLst/>
                          <a:latin typeface="仿宋_GB2312" panose="02010609030101010101" pitchFamily="49" charset="-122"/>
                          <a:ea typeface="宋体" panose="02010600030101010101" pitchFamily="2" charset="-122"/>
                          <a:cs typeface="新宋体-18030"/>
                        </a:rPr>
                        <a:t> </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6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000" kern="100" dirty="0">
                        <a:effectLst/>
                        <a:latin typeface="Times New Roman" panose="02020603050405020304" pitchFamily="18" charset="0"/>
                        <a:ea typeface="宋体" panose="02010600030101010101" pitchFamily="2" charset="-122"/>
                      </a:endParaRPr>
                    </a:p>
                    <a:p>
                      <a:pPr algn="just">
                        <a:spcAft>
                          <a:spcPts val="0"/>
                        </a:spcAft>
                      </a:pPr>
                      <a:r>
                        <a:rPr lang="en-US" sz="1600" kern="100" dirty="0">
                          <a:effectLst/>
                          <a:latin typeface="Times New Roman" panose="02020603050405020304" pitchFamily="18" charset="0"/>
                          <a:ea typeface="宋体" panose="02010600030101010101" pitchFamily="2" charset="-122"/>
                        </a:rPr>
                        <a:t>1. </a:t>
                      </a:r>
                      <a:r>
                        <a:rPr lang="zh-CN" sz="1600" kern="100" dirty="0">
                          <a:effectLst/>
                          <a:latin typeface="Times New Roman" panose="02020603050405020304" pitchFamily="18" charset="0"/>
                          <a:ea typeface="宋体" panose="02010600030101010101" pitchFamily="2" charset="-122"/>
                        </a:rPr>
                        <a:t>领导和主持学院的行政工作。全面贯彻党和国家的教育方针、政策，遵守国家的法律、法规和学校的各项规章制度，组织学院教职工全面完成学校下达的教学、科研及其他任务。</a:t>
                      </a:r>
                    </a:p>
                    <a:p>
                      <a:pPr algn="just">
                        <a:spcAft>
                          <a:spcPts val="0"/>
                        </a:spcAft>
                      </a:pPr>
                      <a:r>
                        <a:rPr lang="en-US" sz="1600" kern="100" dirty="0">
                          <a:effectLst/>
                          <a:latin typeface="Times New Roman" panose="02020603050405020304" pitchFamily="18" charset="0"/>
                          <a:ea typeface="宋体" panose="02010600030101010101" pitchFamily="2" charset="-122"/>
                        </a:rPr>
                        <a:t>2. </a:t>
                      </a:r>
                      <a:r>
                        <a:rPr lang="zh-CN" sz="1600" kern="100" dirty="0">
                          <a:effectLst/>
                          <a:latin typeface="Times New Roman" panose="02020603050405020304" pitchFamily="18" charset="0"/>
                          <a:ea typeface="宋体" panose="02010600030101010101" pitchFamily="2" charset="-122"/>
                        </a:rPr>
                        <a:t>领导学院的人才培养工作。根据学校教育事业发展的长远规划和年度工作计划，主持制订并组织实施教学计划及培养方案，组织开展</a:t>
                      </a:r>
                      <a:r>
                        <a:rPr lang="en-US" sz="1600" kern="100" dirty="0">
                          <a:effectLst/>
                          <a:latin typeface="Times New Roman" panose="02020603050405020304" pitchFamily="18" charset="0"/>
                          <a:ea typeface="宋体" panose="02010600030101010101" pitchFamily="2" charset="-122"/>
                        </a:rPr>
                        <a:t>“</a:t>
                      </a:r>
                      <a:r>
                        <a:rPr lang="zh-CN" sz="1600" kern="100" dirty="0">
                          <a:effectLst/>
                          <a:latin typeface="Times New Roman" panose="02020603050405020304" pitchFamily="18" charset="0"/>
                          <a:ea typeface="宋体" panose="02010600030101010101" pitchFamily="2" charset="-122"/>
                        </a:rPr>
                        <a:t>教书育人、服务育人、管理育人</a:t>
                      </a:r>
                      <a:r>
                        <a:rPr lang="en-US" sz="1600" kern="100" dirty="0">
                          <a:effectLst/>
                          <a:latin typeface="Times New Roman" panose="02020603050405020304" pitchFamily="18" charset="0"/>
                          <a:ea typeface="宋体" panose="02010600030101010101" pitchFamily="2" charset="-122"/>
                        </a:rPr>
                        <a:t>”</a:t>
                      </a:r>
                      <a:r>
                        <a:rPr lang="zh-CN" sz="1600" kern="100" dirty="0">
                          <a:effectLst/>
                          <a:latin typeface="Times New Roman" panose="02020603050405020304" pitchFamily="18" charset="0"/>
                          <a:ea typeface="宋体" panose="02010600030101010101" pitchFamily="2" charset="-122"/>
                        </a:rPr>
                        <a:t>工作，加强学生思想政治教育和管理，促进学生德、智、体、美全面发展。</a:t>
                      </a:r>
                    </a:p>
                    <a:p>
                      <a:pPr algn="just">
                        <a:spcAft>
                          <a:spcPts val="0"/>
                        </a:spcAft>
                      </a:pPr>
                      <a:r>
                        <a:rPr lang="en-US" sz="1600" kern="100" dirty="0">
                          <a:effectLst/>
                          <a:latin typeface="Times New Roman" panose="02020603050405020304" pitchFamily="18" charset="0"/>
                          <a:ea typeface="宋体" panose="02010600030101010101" pitchFamily="2" charset="-122"/>
                        </a:rPr>
                        <a:t>3. </a:t>
                      </a:r>
                      <a:r>
                        <a:rPr lang="zh-CN" sz="1600" kern="100" dirty="0">
                          <a:effectLst/>
                          <a:latin typeface="Times New Roman" panose="02020603050405020304" pitchFamily="18" charset="0"/>
                          <a:ea typeface="宋体" panose="02010600030101010101" pitchFamily="2" charset="-122"/>
                        </a:rPr>
                        <a:t>领导学院的学科建设和专业建设。主持制订本单位的学科建设规划，组织落实学校下文的教学任务，指挥、协调教学工作运行，搞好教学各个环节的组织管理，抓好课程建设、系部室建设、学风建设、教研教改工作和学籍管理，保证教学质量。 </a:t>
                      </a:r>
                    </a:p>
                    <a:p>
                      <a:pPr algn="just">
                        <a:spcAft>
                          <a:spcPts val="0"/>
                        </a:spcAft>
                      </a:pPr>
                      <a:r>
                        <a:rPr lang="en-US" sz="1600" kern="100" dirty="0">
                          <a:effectLst/>
                          <a:latin typeface="Times New Roman" panose="02020603050405020304" pitchFamily="18" charset="0"/>
                          <a:ea typeface="宋体" panose="02010600030101010101" pitchFamily="2" charset="-122"/>
                        </a:rPr>
                        <a:t>4. </a:t>
                      </a:r>
                      <a:r>
                        <a:rPr lang="zh-CN" sz="1600" kern="100" dirty="0">
                          <a:effectLst/>
                          <a:latin typeface="Times New Roman" panose="02020603050405020304" pitchFamily="18" charset="0"/>
                          <a:ea typeface="宋体" panose="02010600030101010101" pitchFamily="2" charset="-122"/>
                        </a:rPr>
                        <a:t>领导学院的科研工作。按照本单位的学科发展方向，积极争取科研任务并组织力量完成。努力加强学院与社会的横向联系与合作，为社会进步和经济建设服务，组织开展国际学术交流和科研合作。</a:t>
                      </a:r>
                    </a:p>
                    <a:p>
                      <a:pPr algn="just">
                        <a:spcAft>
                          <a:spcPts val="0"/>
                        </a:spcAft>
                      </a:pPr>
                      <a:r>
                        <a:rPr lang="en-US" sz="1600" kern="100" dirty="0">
                          <a:effectLst/>
                          <a:latin typeface="Times New Roman" panose="02020603050405020304" pitchFamily="18" charset="0"/>
                          <a:ea typeface="宋体" panose="02010600030101010101" pitchFamily="2" charset="-122"/>
                        </a:rPr>
                        <a:t>5. </a:t>
                      </a:r>
                      <a:r>
                        <a:rPr lang="zh-CN" sz="1600" kern="100" dirty="0">
                          <a:effectLst/>
                          <a:latin typeface="Times New Roman" panose="02020603050405020304" pitchFamily="18" charset="0"/>
                          <a:ea typeface="宋体" panose="02010600030101010101" pitchFamily="2" charset="-122"/>
                        </a:rPr>
                        <a:t>领导学院的实验室建设和管理工作。</a:t>
                      </a:r>
                    </a:p>
                    <a:p>
                      <a:pPr algn="just">
                        <a:spcAft>
                          <a:spcPts val="0"/>
                        </a:spcAft>
                      </a:pPr>
                      <a:r>
                        <a:rPr lang="en-US" sz="1600" kern="100" dirty="0">
                          <a:effectLst/>
                          <a:latin typeface="Times New Roman" panose="02020603050405020304" pitchFamily="18" charset="0"/>
                          <a:ea typeface="宋体" panose="02010600030101010101" pitchFamily="2" charset="-122"/>
                        </a:rPr>
                        <a:t>6. </a:t>
                      </a:r>
                      <a:r>
                        <a:rPr lang="zh-CN" sz="1600" kern="100" dirty="0">
                          <a:effectLst/>
                          <a:latin typeface="Times New Roman" panose="02020603050405020304" pitchFamily="18" charset="0"/>
                          <a:ea typeface="宋体" panose="02010600030101010101" pitchFamily="2" charset="-122"/>
                        </a:rPr>
                        <a:t>主持院长办公会，总结工作、交流思想，协调党、政、工、团等各方面的工作关系，开展批评与自我批评，维护领导班子的团结，增强班子的凝聚力。</a:t>
                      </a:r>
                    </a:p>
                    <a:p>
                      <a:pPr algn="just">
                        <a:spcAft>
                          <a:spcPts val="0"/>
                        </a:spcAft>
                      </a:pPr>
                      <a:r>
                        <a:rPr lang="en-US" sz="1600" kern="100" dirty="0">
                          <a:effectLst/>
                          <a:latin typeface="Times New Roman" panose="02020603050405020304" pitchFamily="18" charset="0"/>
                          <a:ea typeface="宋体" panose="02010600030101010101" pitchFamily="2" charset="-122"/>
                        </a:rPr>
                        <a:t>7. </a:t>
                      </a:r>
                      <a:r>
                        <a:rPr lang="zh-CN" sz="1600" kern="100" dirty="0">
                          <a:effectLst/>
                          <a:latin typeface="Times New Roman" panose="02020603050405020304" pitchFamily="18" charset="0"/>
                          <a:ea typeface="宋体" panose="02010600030101010101" pitchFamily="2" charset="-122"/>
                        </a:rPr>
                        <a:t>认真做好学院教职工队伍的建设工作。按照管理权限，做好教职工的调配、任免、培训、考核、奖惩和专业技术职务的评聘工作，选拔、引进、培养业务骨干，合理组织队伍，不断提高队伍的思想政治素质和科学文化技术水平。</a:t>
                      </a:r>
                    </a:p>
                    <a:p>
                      <a:pPr algn="just">
                        <a:spcAft>
                          <a:spcPts val="0"/>
                        </a:spcAft>
                      </a:pPr>
                      <a:r>
                        <a:rPr lang="en-US" sz="1600" kern="100" dirty="0">
                          <a:effectLst/>
                          <a:latin typeface="Times New Roman" panose="02020603050405020304" pitchFamily="18" charset="0"/>
                          <a:ea typeface="宋体" panose="02010600030101010101" pitchFamily="2" charset="-122"/>
                        </a:rPr>
                        <a:t>8. </a:t>
                      </a:r>
                      <a:r>
                        <a:rPr lang="zh-CN" sz="1600" kern="100" dirty="0">
                          <a:effectLst/>
                          <a:latin typeface="Times New Roman" panose="02020603050405020304" pitchFamily="18" charset="0"/>
                          <a:ea typeface="宋体" panose="02010600030101010101" pitchFamily="2" charset="-122"/>
                        </a:rPr>
                        <a:t>统筹安排和合理使用学院的经费。做到勤俭办院，提高办学效益。</a:t>
                      </a:r>
                    </a:p>
                    <a:p>
                      <a:pPr algn="just">
                        <a:spcAft>
                          <a:spcPts val="0"/>
                        </a:spcAft>
                      </a:pPr>
                      <a:r>
                        <a:rPr lang="en-US" sz="1600" kern="100" dirty="0">
                          <a:effectLst/>
                          <a:latin typeface="Times New Roman" panose="02020603050405020304" pitchFamily="18" charset="0"/>
                          <a:ea typeface="宋体" panose="02010600030101010101" pitchFamily="2" charset="-122"/>
                        </a:rPr>
                        <a:t>9. </a:t>
                      </a:r>
                      <a:r>
                        <a:rPr lang="zh-CN" sz="1600" kern="100" dirty="0">
                          <a:effectLst/>
                          <a:latin typeface="Times New Roman" panose="02020603050405020304" pitchFamily="18" charset="0"/>
                          <a:ea typeface="宋体" panose="02010600030101010101" pitchFamily="2" charset="-122"/>
                        </a:rPr>
                        <a:t>组织领导好学院物资管理、安全保卫、爱国卫生、图书资料和信息等工作。</a:t>
                      </a:r>
                    </a:p>
                    <a:p>
                      <a:pPr algn="just">
                        <a:spcAft>
                          <a:spcPts val="0"/>
                        </a:spcAft>
                      </a:pPr>
                      <a:r>
                        <a:rPr lang="en-US" sz="1600" kern="100" dirty="0">
                          <a:effectLst/>
                          <a:latin typeface="Times New Roman" panose="02020603050405020304" pitchFamily="18" charset="0"/>
                          <a:ea typeface="宋体" panose="02010600030101010101" pitchFamily="2" charset="-122"/>
                        </a:rPr>
                        <a:t>10. </a:t>
                      </a:r>
                      <a:r>
                        <a:rPr lang="zh-CN" sz="1600" kern="100" dirty="0">
                          <a:effectLst/>
                          <a:latin typeface="Times New Roman" panose="02020603050405020304" pitchFamily="18" charset="0"/>
                          <a:ea typeface="宋体" panose="02010600030101010101" pitchFamily="2" charset="-122"/>
                        </a:rPr>
                        <a:t>完成学校规定的教学和科研工作量。</a:t>
                      </a:r>
                    </a:p>
                    <a:p>
                      <a:pPr algn="just">
                        <a:spcAft>
                          <a:spcPts val="0"/>
                        </a:spcAft>
                      </a:pPr>
                      <a:r>
                        <a:rPr lang="en-US" sz="1600" kern="100" dirty="0">
                          <a:effectLst/>
                          <a:latin typeface="Times New Roman" panose="02020603050405020304" pitchFamily="18" charset="0"/>
                          <a:ea typeface="宋体" panose="02010600030101010101" pitchFamily="2" charset="-122"/>
                        </a:rPr>
                        <a:t>11. </a:t>
                      </a:r>
                      <a:r>
                        <a:rPr lang="zh-CN" sz="1600" kern="100" dirty="0">
                          <a:effectLst/>
                          <a:latin typeface="Times New Roman" panose="02020603050405020304" pitchFamily="18" charset="0"/>
                          <a:ea typeface="宋体" panose="02010600030101010101" pitchFamily="2" charset="-122"/>
                        </a:rPr>
                        <a:t>完成学校领导交办的其他工作任务。</a:t>
                      </a:r>
                    </a:p>
                    <a:p>
                      <a:pPr algn="ctr">
                        <a:spcAft>
                          <a:spcPts val="0"/>
                        </a:spcAft>
                      </a:pPr>
                      <a:endParaRPr lang="zh-CN" sz="1000" kern="100" dirty="0">
                        <a:effectLst/>
                        <a:latin typeface="Times New Roman" panose="02020603050405020304" pitchFamily="18" charset="0"/>
                        <a:ea typeface="宋体" panose="02010600030101010101" pitchFamily="2" charset="-122"/>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249503330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岗位职责：副院长</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1363546909"/>
              </p:ext>
            </p:extLst>
          </p:nvPr>
        </p:nvGraphicFramePr>
        <p:xfrm>
          <a:off x="434108" y="1280681"/>
          <a:ext cx="11249891" cy="5197238"/>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200" kern="100">
                          <a:effectLst/>
                          <a:latin typeface="Times New Roman" panose="02020603050405020304" pitchFamily="18" charset="0"/>
                          <a:ea typeface="仿宋_GB2312" panose="02010609030101010101" pitchFamily="49" charset="-122"/>
                          <a:cs typeface="新宋体-18030"/>
                        </a:rPr>
                        <a:t>副院长</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400" kern="100">
                          <a:effectLst/>
                          <a:latin typeface="仿宋_GB2312" panose="02010609030101010101" pitchFamily="49" charset="-122"/>
                          <a:ea typeface="宋体" panose="02010600030101010101" pitchFamily="2" charset="-122"/>
                          <a:cs typeface="新宋体-18030"/>
                        </a:rPr>
                        <a:t> </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6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600" kern="100" dirty="0">
                        <a:effectLst/>
                        <a:latin typeface="Times New Roman" panose="02020603050405020304" pitchFamily="18" charset="0"/>
                        <a:ea typeface="宋体" panose="02010600030101010101" pitchFamily="2" charset="-122"/>
                      </a:endParaRPr>
                    </a:p>
                    <a:p>
                      <a:pPr algn="ctr">
                        <a:spcAft>
                          <a:spcPts val="0"/>
                        </a:spcAft>
                      </a:pPr>
                      <a:r>
                        <a:rPr lang="en-US" sz="1600" kern="100" dirty="0">
                          <a:effectLst/>
                          <a:latin typeface="仿宋_GB2312" panose="02010609030101010101" pitchFamily="49" charset="-122"/>
                          <a:ea typeface="宋体" panose="02010600030101010101" pitchFamily="2" charset="-122"/>
                          <a:cs typeface="新宋体-18030"/>
                        </a:rPr>
                        <a:t> </a:t>
                      </a:r>
                      <a:endParaRPr lang="zh-CN" sz="1600" kern="100" dirty="0">
                        <a:effectLst/>
                        <a:latin typeface="Times New Roman" panose="02020603050405020304" pitchFamily="18" charset="0"/>
                        <a:ea typeface="宋体" panose="02010600030101010101" pitchFamily="2" charset="-122"/>
                      </a:endParaRPr>
                    </a:p>
                    <a:p>
                      <a:pPr algn="just">
                        <a:spcAft>
                          <a:spcPts val="0"/>
                        </a:spcAft>
                      </a:pPr>
                      <a:r>
                        <a:rPr lang="zh-CN" sz="1600" kern="100" dirty="0">
                          <a:effectLst/>
                          <a:latin typeface="Times New Roman" panose="02020603050405020304" pitchFamily="18" charset="0"/>
                          <a:ea typeface="仿宋_GB2312" panose="02010609030101010101" pitchFamily="49" charset="-122"/>
                          <a:cs typeface="新宋体-18030"/>
                        </a:rPr>
                        <a:t>（主管教学副院长）</a:t>
                      </a:r>
                      <a:endParaRPr lang="zh-CN" sz="1600" kern="100" dirty="0">
                        <a:effectLst/>
                        <a:latin typeface="Times New Roman" panose="02020603050405020304" pitchFamily="18" charset="0"/>
                        <a:ea typeface="宋体" panose="02010600030101010101" pitchFamily="2" charset="-122"/>
                      </a:endParaRPr>
                    </a:p>
                    <a:p>
                      <a:pPr algn="just">
                        <a:spcAft>
                          <a:spcPts val="0"/>
                        </a:spcAft>
                      </a:pPr>
                      <a:r>
                        <a:rPr lang="en-US" sz="1600" kern="100" dirty="0">
                          <a:effectLst/>
                          <a:latin typeface="Times New Roman" panose="02020603050405020304" pitchFamily="18" charset="0"/>
                          <a:ea typeface="宋体" panose="02010600030101010101" pitchFamily="2" charset="-122"/>
                        </a:rPr>
                        <a:t>1. </a:t>
                      </a:r>
                      <a:r>
                        <a:rPr lang="zh-CN" sz="1600" kern="100" dirty="0">
                          <a:effectLst/>
                          <a:latin typeface="Times New Roman" panose="02020603050405020304" pitchFamily="18" charset="0"/>
                          <a:ea typeface="宋体" panose="02010600030101010101" pitchFamily="2" charset="-122"/>
                        </a:rPr>
                        <a:t>根据学院事业发展规划，协助院长积极推进教育教学改革，严格执行教学管理，保证教学质量，全面提高学生素质。协助院长制定专业发展规划、改革措施，积极深入地开展调查研究，提出建设性意见和建议，制定年度工作总结与发展计划，按规定程序批准后组织实施，并及时检查了解完成情况向院长汇报。</a:t>
                      </a:r>
                    </a:p>
                    <a:p>
                      <a:pPr algn="just">
                        <a:spcAft>
                          <a:spcPts val="0"/>
                        </a:spcAft>
                      </a:pPr>
                      <a:r>
                        <a:rPr lang="en-US" sz="1600" kern="100" dirty="0">
                          <a:effectLst/>
                          <a:latin typeface="Times New Roman" panose="02020603050405020304" pitchFamily="18" charset="0"/>
                          <a:ea typeface="宋体" panose="02010600030101010101" pitchFamily="2" charset="-122"/>
                        </a:rPr>
                        <a:t>2. </a:t>
                      </a:r>
                      <a:r>
                        <a:rPr lang="zh-CN" sz="1600" kern="100" dirty="0">
                          <a:effectLst/>
                          <a:latin typeface="Times New Roman" panose="02020603050405020304" pitchFamily="18" charset="0"/>
                          <a:ea typeface="宋体" panose="02010600030101010101" pitchFamily="2" charset="-122"/>
                        </a:rPr>
                        <a:t>负责专业建设，组织制定专业人才培养方案、教学大纲等工作，做好教学改革项目与成果评审工作，积极组织开展学术交流、教研活动，抓好教材建设。</a:t>
                      </a:r>
                    </a:p>
                    <a:p>
                      <a:pPr algn="just">
                        <a:spcAft>
                          <a:spcPts val="0"/>
                        </a:spcAft>
                      </a:pPr>
                      <a:r>
                        <a:rPr lang="en-US" sz="1600" kern="100" dirty="0">
                          <a:effectLst/>
                          <a:latin typeface="Times New Roman" panose="02020603050405020304" pitchFamily="18" charset="0"/>
                          <a:ea typeface="宋体" panose="02010600030101010101" pitchFamily="2" charset="-122"/>
                        </a:rPr>
                        <a:t>3. </a:t>
                      </a:r>
                      <a:r>
                        <a:rPr lang="zh-CN" sz="1600" kern="100" dirty="0">
                          <a:effectLst/>
                          <a:latin typeface="Times New Roman" panose="02020603050405020304" pitchFamily="18" charset="0"/>
                          <a:ea typeface="宋体" panose="02010600030101010101" pitchFamily="2" charset="-122"/>
                        </a:rPr>
                        <a:t>负责日常教学管理工作，处理教学事务，确保日常教学工作的正常运行。定期检查学院教学工作的运行情况，及时向院长汇报，并提出教学工作重大问题的请示报告和年中、年末的教学工作总结报告。</a:t>
                      </a:r>
                    </a:p>
                    <a:p>
                      <a:pPr algn="just">
                        <a:spcAft>
                          <a:spcPts val="0"/>
                        </a:spcAft>
                      </a:pPr>
                      <a:r>
                        <a:rPr lang="en-US" sz="1600" kern="100" dirty="0">
                          <a:effectLst/>
                          <a:latin typeface="Times New Roman" panose="02020603050405020304" pitchFamily="18" charset="0"/>
                          <a:ea typeface="宋体" panose="02010600030101010101" pitchFamily="2" charset="-122"/>
                        </a:rPr>
                        <a:t>4. </a:t>
                      </a:r>
                      <a:r>
                        <a:rPr lang="zh-CN" sz="1600" kern="100" dirty="0">
                          <a:effectLst/>
                          <a:latin typeface="Times New Roman" panose="02020603050405020304" pitchFamily="18" charset="0"/>
                          <a:ea typeface="宋体" panose="02010600030101010101" pitchFamily="2" charset="-122"/>
                        </a:rPr>
                        <a:t>完成学校规定的教学和科研工作量。</a:t>
                      </a:r>
                    </a:p>
                    <a:p>
                      <a:pPr algn="just">
                        <a:spcAft>
                          <a:spcPts val="0"/>
                        </a:spcAft>
                      </a:pPr>
                      <a:r>
                        <a:rPr lang="en-US" sz="1600" kern="100" dirty="0">
                          <a:effectLst/>
                          <a:latin typeface="Times New Roman" panose="02020603050405020304" pitchFamily="18" charset="0"/>
                          <a:ea typeface="宋体" panose="02010600030101010101" pitchFamily="2" charset="-122"/>
                        </a:rPr>
                        <a:t>5. </a:t>
                      </a:r>
                      <a:r>
                        <a:rPr lang="zh-CN" sz="1600" kern="100" dirty="0">
                          <a:effectLst/>
                          <a:latin typeface="Times New Roman" panose="02020603050405020304" pitchFamily="18" charset="0"/>
                          <a:ea typeface="宋体" panose="02010600030101010101" pitchFamily="2" charset="-122"/>
                        </a:rPr>
                        <a:t>完成院长交办的其它工作。</a:t>
                      </a:r>
                    </a:p>
                    <a:p>
                      <a:pPr algn="just">
                        <a:spcAft>
                          <a:spcPts val="0"/>
                        </a:spcAft>
                      </a:pPr>
                      <a:r>
                        <a:rPr lang="en-US" sz="1600" b="1" kern="100" dirty="0">
                          <a:effectLst/>
                          <a:latin typeface="仿宋_GB2312" panose="02010609030101010101" pitchFamily="49" charset="-122"/>
                          <a:ea typeface="宋体" panose="02010600030101010101" pitchFamily="2" charset="-122"/>
                          <a:cs typeface="新宋体-18030"/>
                        </a:rPr>
                        <a:t> </a:t>
                      </a:r>
                      <a:r>
                        <a:rPr lang="en-US" sz="1600" kern="100" dirty="0">
                          <a:effectLst/>
                          <a:latin typeface="仿宋_GB2312" panose="02010609030101010101" pitchFamily="49" charset="-122"/>
                          <a:ea typeface="宋体" panose="02010600030101010101" pitchFamily="2" charset="-122"/>
                          <a:cs typeface="新宋体-18030"/>
                        </a:rPr>
                        <a:t> </a:t>
                      </a:r>
                      <a:endParaRPr lang="zh-CN" sz="1600" kern="100" dirty="0">
                        <a:effectLst/>
                        <a:latin typeface="Times New Roman" panose="02020603050405020304" pitchFamily="18" charset="0"/>
                        <a:ea typeface="宋体" panose="02010600030101010101" pitchFamily="2" charset="-122"/>
                      </a:endParaRPr>
                    </a:p>
                    <a:p>
                      <a:pPr algn="just">
                        <a:spcAft>
                          <a:spcPts val="0"/>
                        </a:spcAft>
                      </a:pPr>
                      <a:r>
                        <a:rPr lang="zh-CN" sz="1600" kern="100" dirty="0">
                          <a:effectLst/>
                          <a:latin typeface="Times New Roman" panose="02020603050405020304" pitchFamily="18" charset="0"/>
                          <a:ea typeface="仿宋_GB2312" panose="02010609030101010101" pitchFamily="49" charset="-122"/>
                          <a:cs typeface="新宋体-18030"/>
                        </a:rPr>
                        <a:t>（主管科研副院长）</a:t>
                      </a:r>
                      <a:endParaRPr lang="zh-CN" sz="1600" kern="100" dirty="0">
                        <a:effectLst/>
                        <a:latin typeface="Times New Roman" panose="02020603050405020304" pitchFamily="18" charset="0"/>
                        <a:ea typeface="宋体" panose="02010600030101010101" pitchFamily="2" charset="-122"/>
                      </a:endParaRPr>
                    </a:p>
                    <a:p>
                      <a:pPr algn="just">
                        <a:spcAft>
                          <a:spcPts val="0"/>
                        </a:spcAft>
                      </a:pPr>
                      <a:r>
                        <a:rPr lang="en-US" sz="1600" kern="100" dirty="0">
                          <a:effectLst/>
                          <a:latin typeface="Times New Roman" panose="02020603050405020304" pitchFamily="18" charset="0"/>
                          <a:ea typeface="宋体" panose="02010600030101010101" pitchFamily="2" charset="-122"/>
                        </a:rPr>
                        <a:t>1. </a:t>
                      </a:r>
                      <a:r>
                        <a:rPr lang="zh-CN" sz="1600" kern="100" dirty="0">
                          <a:effectLst/>
                          <a:latin typeface="Times New Roman" panose="02020603050405020304" pitchFamily="18" charset="0"/>
                          <a:ea typeface="宋体" panose="02010600030101010101" pitchFamily="2" charset="-122"/>
                        </a:rPr>
                        <a:t>根据学院事业发展规划，协助院长积极推进学科建设，分析研究本院有关学科领域和科研主攻方向的发展情况，对本院的科研任务、研究方向提出指导性建议和意见。</a:t>
                      </a:r>
                    </a:p>
                    <a:p>
                      <a:pPr algn="just">
                        <a:spcAft>
                          <a:spcPts val="0"/>
                        </a:spcAft>
                      </a:pPr>
                      <a:r>
                        <a:rPr lang="en-US" sz="1600" kern="100" dirty="0">
                          <a:effectLst/>
                          <a:latin typeface="Times New Roman" panose="02020603050405020304" pitchFamily="18" charset="0"/>
                          <a:ea typeface="宋体" panose="02010600030101010101" pitchFamily="2" charset="-122"/>
                        </a:rPr>
                        <a:t>2. </a:t>
                      </a:r>
                      <a:r>
                        <a:rPr lang="zh-CN" sz="1600" kern="100" dirty="0">
                          <a:effectLst/>
                          <a:latin typeface="Times New Roman" panose="02020603050405020304" pitchFamily="18" charset="0"/>
                          <a:ea typeface="宋体" panose="02010600030101010101" pitchFamily="2" charset="-122"/>
                        </a:rPr>
                        <a:t>安排、落实学校和上级主管部门下达给学院的科研任务。</a:t>
                      </a:r>
                    </a:p>
                    <a:p>
                      <a:pPr algn="just">
                        <a:spcAft>
                          <a:spcPts val="0"/>
                        </a:spcAft>
                      </a:pPr>
                      <a:r>
                        <a:rPr lang="en-US" sz="1600" kern="100" dirty="0">
                          <a:effectLst/>
                          <a:latin typeface="Times New Roman" panose="02020603050405020304" pitchFamily="18" charset="0"/>
                          <a:ea typeface="宋体" panose="02010600030101010101" pitchFamily="2" charset="-122"/>
                        </a:rPr>
                        <a:t>3. </a:t>
                      </a:r>
                      <a:r>
                        <a:rPr lang="zh-CN" sz="1600" kern="100" dirty="0">
                          <a:effectLst/>
                          <a:latin typeface="Times New Roman" panose="02020603050405020304" pitchFamily="18" charset="0"/>
                          <a:ea typeface="宋体" panose="02010600030101010101" pitchFamily="2" charset="-122"/>
                        </a:rPr>
                        <a:t>定期检查学院科研工作的进展情况，及时向院长汇报，并提出科研重大问题的请示报告和年中、年末的科研工作总结报告。</a:t>
                      </a:r>
                    </a:p>
                    <a:p>
                      <a:pPr algn="just">
                        <a:spcAft>
                          <a:spcPts val="0"/>
                        </a:spcAft>
                      </a:pPr>
                      <a:r>
                        <a:rPr lang="en-US" sz="1600" kern="100" dirty="0">
                          <a:effectLst/>
                          <a:latin typeface="Times New Roman" panose="02020603050405020304" pitchFamily="18" charset="0"/>
                          <a:ea typeface="宋体" panose="02010600030101010101" pitchFamily="2" charset="-122"/>
                        </a:rPr>
                        <a:t>4. </a:t>
                      </a:r>
                      <a:r>
                        <a:rPr lang="zh-CN" sz="1600" kern="100" dirty="0">
                          <a:effectLst/>
                          <a:latin typeface="Times New Roman" panose="02020603050405020304" pitchFamily="18" charset="0"/>
                          <a:ea typeface="宋体" panose="02010600030101010101" pitchFamily="2" charset="-122"/>
                        </a:rPr>
                        <a:t>完成学校规定的教学和科研工作量。</a:t>
                      </a:r>
                    </a:p>
                    <a:p>
                      <a:pPr algn="just">
                        <a:spcAft>
                          <a:spcPts val="0"/>
                        </a:spcAft>
                      </a:pPr>
                      <a:r>
                        <a:rPr lang="en-US" sz="1600" kern="100" dirty="0">
                          <a:effectLst/>
                          <a:latin typeface="Times New Roman" panose="02020603050405020304" pitchFamily="18" charset="0"/>
                          <a:ea typeface="宋体" panose="02010600030101010101" pitchFamily="2" charset="-122"/>
                        </a:rPr>
                        <a:t>5. </a:t>
                      </a:r>
                      <a:r>
                        <a:rPr lang="zh-CN" sz="1600" kern="100" dirty="0">
                          <a:effectLst/>
                          <a:latin typeface="Times New Roman" panose="02020603050405020304" pitchFamily="18" charset="0"/>
                          <a:ea typeface="宋体" panose="02010600030101010101" pitchFamily="2" charset="-122"/>
                        </a:rPr>
                        <a:t>完成院长交办的其他工作任务。</a:t>
                      </a:r>
                      <a:r>
                        <a:rPr lang="en-US" sz="1600" b="1" kern="100" dirty="0">
                          <a:effectLst/>
                          <a:latin typeface="仿宋_GB2312" panose="02010609030101010101" pitchFamily="49" charset="-122"/>
                          <a:ea typeface="宋体" panose="02010600030101010101" pitchFamily="2" charset="-122"/>
                          <a:cs typeface="新宋体-18030"/>
                        </a:rPr>
                        <a:t> </a:t>
                      </a:r>
                      <a:endParaRPr lang="zh-CN" sz="1600" kern="100" dirty="0">
                        <a:effectLst/>
                        <a:latin typeface="Times New Roman" panose="02020603050405020304" pitchFamily="18" charset="0"/>
                        <a:ea typeface="宋体" panose="02010600030101010101" pitchFamily="2" charset="-122"/>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260336712"/>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岗位职责：党委书记</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1857421523"/>
              </p:ext>
            </p:extLst>
          </p:nvPr>
        </p:nvGraphicFramePr>
        <p:xfrm>
          <a:off x="434108" y="1280681"/>
          <a:ext cx="11249891" cy="5344365"/>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党委书记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管理岗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400" kern="100">
                          <a:effectLst/>
                          <a:latin typeface="仿宋_GB2312" panose="02010609030101010101" pitchFamily="49" charset="-122"/>
                          <a:ea typeface="宋体" panose="02010600030101010101" pitchFamily="2" charset="-122"/>
                          <a:cs typeface="新宋体-18030"/>
                        </a:rPr>
                        <a:t> </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8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800" kern="100" dirty="0">
                          <a:effectLst/>
                          <a:latin typeface="Times New Roman" panose="02020603050405020304" pitchFamily="18" charset="0"/>
                          <a:ea typeface="宋体" panose="02010600030101010101" pitchFamily="2" charset="-122"/>
                        </a:rPr>
                        <a:t>1. </a:t>
                      </a:r>
                      <a:r>
                        <a:rPr lang="zh-CN" sz="1800" kern="100" dirty="0">
                          <a:effectLst/>
                          <a:latin typeface="Times New Roman" panose="02020603050405020304" pitchFamily="18" charset="0"/>
                          <a:ea typeface="宋体" panose="02010600030101010101" pitchFamily="2" charset="-122"/>
                        </a:rPr>
                        <a:t>在院党委的集体领导下，负责召集院党委会和院党员大会，主持院党委日常工作。</a:t>
                      </a:r>
                    </a:p>
                    <a:p>
                      <a:pPr algn="just">
                        <a:spcAft>
                          <a:spcPts val="0"/>
                        </a:spcAft>
                      </a:pPr>
                      <a:r>
                        <a:rPr lang="en-US" sz="1800" kern="100" dirty="0">
                          <a:effectLst/>
                          <a:latin typeface="Times New Roman" panose="02020603050405020304" pitchFamily="18" charset="0"/>
                          <a:ea typeface="宋体" panose="02010600030101010101" pitchFamily="2" charset="-122"/>
                        </a:rPr>
                        <a:t>2. </a:t>
                      </a:r>
                      <a:r>
                        <a:rPr lang="zh-CN" sz="1800" kern="100" dirty="0">
                          <a:effectLst/>
                          <a:latin typeface="Times New Roman" panose="02020603050405020304" pitchFamily="18" charset="0"/>
                          <a:ea typeface="宋体" panose="02010600030101010101" pitchFamily="2" charset="-122"/>
                        </a:rPr>
                        <a:t>传达、贯彻上级党组织的决议、指示，按时向院党委、院党员大会和上级党组织报告工作。</a:t>
                      </a:r>
                    </a:p>
                    <a:p>
                      <a:pPr algn="just">
                        <a:spcAft>
                          <a:spcPts val="0"/>
                        </a:spcAft>
                      </a:pPr>
                      <a:r>
                        <a:rPr lang="en-US" sz="1800" kern="100" dirty="0">
                          <a:effectLst/>
                          <a:latin typeface="Times New Roman" panose="02020603050405020304" pitchFamily="18" charset="0"/>
                          <a:ea typeface="宋体" panose="02010600030101010101" pitchFamily="2" charset="-122"/>
                        </a:rPr>
                        <a:t>3. </a:t>
                      </a:r>
                      <a:r>
                        <a:rPr lang="zh-CN" sz="1800" kern="100" dirty="0">
                          <a:effectLst/>
                          <a:latin typeface="Times New Roman" panose="02020603050405020304" pitchFamily="18" charset="0"/>
                          <a:ea typeface="宋体" panose="02010600030101010101" pitchFamily="2" charset="-122"/>
                        </a:rPr>
                        <a:t>提出院党委工作计划，布置、检查、督促院党委和所属各党支部的工作，检查院党委和所属各党支部工作计划、决定和上级决议的执行情况。</a:t>
                      </a:r>
                    </a:p>
                    <a:p>
                      <a:pPr algn="just">
                        <a:spcAft>
                          <a:spcPts val="0"/>
                        </a:spcAft>
                      </a:pPr>
                      <a:r>
                        <a:rPr lang="en-US" sz="1800" kern="100" dirty="0">
                          <a:effectLst/>
                          <a:latin typeface="Times New Roman" panose="02020603050405020304" pitchFamily="18" charset="0"/>
                          <a:ea typeface="宋体" panose="02010600030101010101" pitchFamily="2" charset="-122"/>
                        </a:rPr>
                        <a:t>4. </a:t>
                      </a:r>
                      <a:r>
                        <a:rPr lang="zh-CN" sz="1800" kern="100" dirty="0">
                          <a:effectLst/>
                          <a:latin typeface="Times New Roman" panose="02020603050405020304" pitchFamily="18" charset="0"/>
                          <a:ea typeface="宋体" panose="02010600030101010101" pitchFamily="2" charset="-122"/>
                        </a:rPr>
                        <a:t>负责学院的干部工作，做好学院干部的选拔培养和管理工作。</a:t>
                      </a:r>
                    </a:p>
                    <a:p>
                      <a:pPr algn="just">
                        <a:spcAft>
                          <a:spcPts val="0"/>
                        </a:spcAft>
                      </a:pPr>
                      <a:r>
                        <a:rPr lang="en-US" sz="1800" kern="100" dirty="0">
                          <a:effectLst/>
                          <a:latin typeface="Times New Roman" panose="02020603050405020304" pitchFamily="18" charset="0"/>
                          <a:ea typeface="宋体" panose="02010600030101010101" pitchFamily="2" charset="-122"/>
                        </a:rPr>
                        <a:t>5. </a:t>
                      </a:r>
                      <a:r>
                        <a:rPr lang="zh-CN" sz="1800" kern="100" dirty="0">
                          <a:effectLst/>
                          <a:latin typeface="Times New Roman" panose="02020603050405020304" pitchFamily="18" charset="0"/>
                          <a:ea typeface="宋体" panose="02010600030101010101" pitchFamily="2" charset="-122"/>
                        </a:rPr>
                        <a:t>深入实际，联系群众，经常听取党员、群众的批评和建议，关心党员、群众的思想、工作、学习和生活，做好经常性的思想政治工作。</a:t>
                      </a:r>
                    </a:p>
                    <a:p>
                      <a:pPr algn="just">
                        <a:spcAft>
                          <a:spcPts val="0"/>
                        </a:spcAft>
                      </a:pPr>
                      <a:r>
                        <a:rPr lang="en-US" sz="1800" kern="100" dirty="0">
                          <a:effectLst/>
                          <a:latin typeface="Times New Roman" panose="02020603050405020304" pitchFamily="18" charset="0"/>
                          <a:ea typeface="宋体" panose="02010600030101010101" pitchFamily="2" charset="-122"/>
                        </a:rPr>
                        <a:t>6. </a:t>
                      </a:r>
                      <a:r>
                        <a:rPr lang="zh-CN" sz="1800" kern="100" dirty="0">
                          <a:effectLst/>
                          <a:latin typeface="Times New Roman" panose="02020603050405020304" pitchFamily="18" charset="0"/>
                          <a:ea typeface="宋体" panose="02010600030101010101" pitchFamily="2" charset="-122"/>
                        </a:rPr>
                        <a:t>参与学院重要问题的讨论和研究，积极支持行政负责人的工作，协调学院党、政、群和民主党派等方面的关系。</a:t>
                      </a:r>
                    </a:p>
                    <a:p>
                      <a:pPr algn="just">
                        <a:spcAft>
                          <a:spcPts val="0"/>
                        </a:spcAft>
                      </a:pPr>
                      <a:r>
                        <a:rPr lang="en-US" sz="1800" kern="100" dirty="0">
                          <a:effectLst/>
                          <a:latin typeface="Times New Roman" panose="02020603050405020304" pitchFamily="18" charset="0"/>
                          <a:ea typeface="宋体" panose="02010600030101010101" pitchFamily="2" charset="-122"/>
                        </a:rPr>
                        <a:t>7. </a:t>
                      </a:r>
                      <a:r>
                        <a:rPr lang="zh-CN" sz="1800" kern="100" dirty="0">
                          <a:effectLst/>
                          <a:latin typeface="Times New Roman" panose="02020603050405020304" pitchFamily="18" charset="0"/>
                          <a:ea typeface="宋体" panose="02010600030101010101" pitchFamily="2" charset="-122"/>
                        </a:rPr>
                        <a:t>做好学院党委的自身建设，充分发挥院党委的集体领导作用。</a:t>
                      </a:r>
                    </a:p>
                    <a:p>
                      <a:pPr algn="just">
                        <a:spcAft>
                          <a:spcPts val="0"/>
                        </a:spcAft>
                      </a:pPr>
                      <a:r>
                        <a:rPr lang="en-US" sz="1800" kern="100" dirty="0">
                          <a:effectLst/>
                          <a:latin typeface="Times New Roman" panose="02020603050405020304" pitchFamily="18" charset="0"/>
                          <a:ea typeface="宋体" panose="02010600030101010101" pitchFamily="2" charset="-122"/>
                        </a:rPr>
                        <a:t>8. </a:t>
                      </a:r>
                      <a:r>
                        <a:rPr lang="zh-CN" sz="1800" kern="100" dirty="0">
                          <a:effectLst/>
                          <a:latin typeface="Times New Roman" panose="02020603050405020304" pitchFamily="18" charset="0"/>
                          <a:ea typeface="宋体" panose="02010600030101010101" pitchFamily="2" charset="-122"/>
                        </a:rPr>
                        <a:t>完成校党委交办的其他工作任务。</a:t>
                      </a:r>
                    </a:p>
                    <a:p>
                      <a:pPr algn="just">
                        <a:spcAft>
                          <a:spcPts val="0"/>
                        </a:spcAft>
                      </a:pPr>
                      <a:r>
                        <a:rPr lang="en-US" sz="1800" b="1"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2588554480"/>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岗位职责：党委副书记</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3181672521"/>
              </p:ext>
            </p:extLst>
          </p:nvPr>
        </p:nvGraphicFramePr>
        <p:xfrm>
          <a:off x="434108" y="1280681"/>
          <a:ext cx="11249891" cy="5339273"/>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党委副书记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教师岗</a:t>
                      </a:r>
                      <a:endParaRPr lang="zh-CN" sz="1050" kern="100">
                        <a:effectLst/>
                        <a:latin typeface="Times New Roman" panose="02020603050405020304" pitchFamily="18" charset="0"/>
                        <a:ea typeface="宋体" panose="02010600030101010101" pitchFamily="2" charset="-122"/>
                      </a:endParaRPr>
                    </a:p>
                    <a:p>
                      <a:pPr algn="ctr">
                        <a:spcAft>
                          <a:spcPts val="0"/>
                        </a:spcAft>
                      </a:pPr>
                      <a:r>
                        <a:rPr lang="en-US" sz="1400" kern="100">
                          <a:effectLst/>
                          <a:latin typeface="仿宋_GB2312" panose="02010609030101010101" pitchFamily="49" charset="-122"/>
                          <a:ea typeface="宋体" panose="02010600030101010101" pitchFamily="2" charset="-122"/>
                          <a:cs typeface="新宋体-18030"/>
                        </a:rPr>
                        <a:t>/</a:t>
                      </a:r>
                      <a:r>
                        <a:rPr lang="zh-CN" sz="1400" kern="100">
                          <a:effectLst/>
                          <a:latin typeface="Times New Roman" panose="02020603050405020304" pitchFamily="18" charset="0"/>
                          <a:ea typeface="仿宋_GB2312" panose="02010609030101010101" pitchFamily="49" charset="-122"/>
                          <a:cs typeface="新宋体-18030"/>
                        </a:rPr>
                        <a:t>管理岗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400" kern="100">
                          <a:effectLst/>
                          <a:latin typeface="仿宋_GB2312" panose="02010609030101010101" pitchFamily="49" charset="-122"/>
                          <a:ea typeface="宋体" panose="02010600030101010101" pitchFamily="2" charset="-122"/>
                          <a:cs typeface="新宋体-18030"/>
                        </a:rPr>
                        <a:t> </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800" b="1" kern="100" dirty="0">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800" kern="100" dirty="0">
                          <a:effectLst/>
                          <a:latin typeface="Times New Roman" panose="02020603050405020304" pitchFamily="18" charset="0"/>
                          <a:ea typeface="宋体" panose="02010600030101010101" pitchFamily="2" charset="-122"/>
                        </a:rPr>
                        <a:t>1. </a:t>
                      </a:r>
                      <a:r>
                        <a:rPr lang="zh-CN" sz="1800" kern="100" dirty="0">
                          <a:effectLst/>
                          <a:latin typeface="Times New Roman" panose="02020603050405020304" pitchFamily="18" charset="0"/>
                          <a:ea typeface="宋体" panose="02010600030101010101" pitchFamily="2" charset="-122"/>
                        </a:rPr>
                        <a:t>根据学院工作安排，结合学生工作实际，制定学生思想政治教育计划，并组织实施。</a:t>
                      </a:r>
                    </a:p>
                    <a:p>
                      <a:pPr algn="just">
                        <a:spcAft>
                          <a:spcPts val="0"/>
                        </a:spcAft>
                      </a:pPr>
                      <a:r>
                        <a:rPr lang="en-US" sz="1800" kern="100" dirty="0">
                          <a:effectLst/>
                          <a:latin typeface="Times New Roman" panose="02020603050405020304" pitchFamily="18" charset="0"/>
                          <a:ea typeface="宋体" panose="02010600030101010101" pitchFamily="2" charset="-122"/>
                        </a:rPr>
                        <a:t>2. </a:t>
                      </a:r>
                      <a:r>
                        <a:rPr lang="zh-CN" sz="1800" kern="100" dirty="0">
                          <a:effectLst/>
                          <a:latin typeface="Times New Roman" panose="02020603050405020304" pitchFamily="18" charset="0"/>
                          <a:ea typeface="宋体" panose="02010600030101010101" pitchFamily="2" charset="-122"/>
                        </a:rPr>
                        <a:t>负责对学生进行党的路线、方针、政策和形势任务教育，进行爱国主义、集体主义、社会主义教育。</a:t>
                      </a:r>
                    </a:p>
                    <a:p>
                      <a:pPr algn="just">
                        <a:spcAft>
                          <a:spcPts val="0"/>
                        </a:spcAft>
                      </a:pPr>
                      <a:r>
                        <a:rPr lang="en-US" sz="1800" kern="100" dirty="0">
                          <a:effectLst/>
                          <a:latin typeface="Times New Roman" panose="02020603050405020304" pitchFamily="18" charset="0"/>
                          <a:ea typeface="宋体" panose="02010600030101010101" pitchFamily="2" charset="-122"/>
                        </a:rPr>
                        <a:t>3. </a:t>
                      </a:r>
                      <a:r>
                        <a:rPr lang="zh-CN" sz="1800" kern="100" dirty="0">
                          <a:effectLst/>
                          <a:latin typeface="Times New Roman" panose="02020603050405020304" pitchFamily="18" charset="0"/>
                          <a:ea typeface="宋体" panose="02010600030101010101" pitchFamily="2" charset="-122"/>
                        </a:rPr>
                        <a:t>组织班主任（班级导师）、辅导员做好学生工作，定期召开学生工作会议，安排、研究、总结阶段性的工作，并定期向学院汇报。</a:t>
                      </a:r>
                    </a:p>
                    <a:p>
                      <a:pPr algn="just">
                        <a:spcAft>
                          <a:spcPts val="0"/>
                        </a:spcAft>
                      </a:pPr>
                      <a:r>
                        <a:rPr lang="en-US" sz="1800" kern="100" dirty="0">
                          <a:effectLst/>
                          <a:latin typeface="Times New Roman" panose="02020603050405020304" pitchFamily="18" charset="0"/>
                          <a:ea typeface="宋体" panose="02010600030101010101" pitchFamily="2" charset="-122"/>
                        </a:rPr>
                        <a:t>4. </a:t>
                      </a:r>
                      <a:r>
                        <a:rPr lang="zh-CN" sz="1800" kern="100" dirty="0">
                          <a:effectLst/>
                          <a:latin typeface="Times New Roman" panose="02020603050405020304" pitchFamily="18" charset="0"/>
                          <a:ea typeface="宋体" panose="02010600030101010101" pitchFamily="2" charset="-122"/>
                        </a:rPr>
                        <a:t>配合党委组织部（党校），对学生进行党的基本知识教育，建立学生入党积极分子的队伍，做好在学生中发展党员及党员教育工作。</a:t>
                      </a:r>
                    </a:p>
                    <a:p>
                      <a:pPr algn="just">
                        <a:spcAft>
                          <a:spcPts val="0"/>
                        </a:spcAft>
                      </a:pPr>
                      <a:r>
                        <a:rPr lang="en-US" sz="1800" kern="100" dirty="0">
                          <a:effectLst/>
                          <a:latin typeface="Times New Roman" panose="02020603050405020304" pitchFamily="18" charset="0"/>
                          <a:ea typeface="宋体" panose="02010600030101010101" pitchFamily="2" charset="-122"/>
                        </a:rPr>
                        <a:t>5. </a:t>
                      </a:r>
                      <a:r>
                        <a:rPr lang="zh-CN" sz="1800" kern="100" dirty="0">
                          <a:effectLst/>
                          <a:latin typeface="Times New Roman" panose="02020603050405020304" pitchFamily="18" charset="0"/>
                          <a:ea typeface="宋体" panose="02010600030101010101" pitchFamily="2" charset="-122"/>
                        </a:rPr>
                        <a:t>指导院团委、学生会开展工作。</a:t>
                      </a:r>
                    </a:p>
                    <a:p>
                      <a:pPr algn="just">
                        <a:spcAft>
                          <a:spcPts val="0"/>
                        </a:spcAft>
                      </a:pPr>
                      <a:r>
                        <a:rPr lang="en-US" sz="1800" kern="100" dirty="0">
                          <a:effectLst/>
                          <a:latin typeface="Times New Roman" panose="02020603050405020304" pitchFamily="18" charset="0"/>
                          <a:ea typeface="宋体" panose="02010600030101010101" pitchFamily="2" charset="-122"/>
                        </a:rPr>
                        <a:t>6. </a:t>
                      </a:r>
                      <a:r>
                        <a:rPr lang="zh-CN" sz="1800" kern="100" dirty="0">
                          <a:effectLst/>
                          <a:latin typeface="Times New Roman" panose="02020603050405020304" pitchFamily="18" charset="0"/>
                          <a:ea typeface="宋体" panose="02010600030101010101" pitchFamily="2" charset="-122"/>
                        </a:rPr>
                        <a:t>组织学生开展争创先进班集体、三好学生、优秀学生干部的活动。</a:t>
                      </a:r>
                    </a:p>
                    <a:p>
                      <a:pPr algn="just">
                        <a:spcAft>
                          <a:spcPts val="0"/>
                        </a:spcAft>
                      </a:pPr>
                      <a:r>
                        <a:rPr lang="en-US" sz="1800" kern="100" dirty="0">
                          <a:effectLst/>
                          <a:latin typeface="Times New Roman" panose="02020603050405020304" pitchFamily="18" charset="0"/>
                          <a:ea typeface="宋体" panose="02010600030101010101" pitchFamily="2" charset="-122"/>
                        </a:rPr>
                        <a:t>7. </a:t>
                      </a:r>
                      <a:r>
                        <a:rPr lang="zh-CN" sz="1800" kern="100" dirty="0">
                          <a:effectLst/>
                          <a:latin typeface="Times New Roman" panose="02020603050405020304" pitchFamily="18" charset="0"/>
                          <a:ea typeface="宋体" panose="02010600030101010101" pitchFamily="2" charset="-122"/>
                        </a:rPr>
                        <a:t>做好新生入学教育、毕业生分配教育工作，做好招生就业工作。</a:t>
                      </a:r>
                    </a:p>
                    <a:p>
                      <a:pPr algn="just">
                        <a:spcAft>
                          <a:spcPts val="0"/>
                        </a:spcAft>
                      </a:pPr>
                      <a:r>
                        <a:rPr lang="en-US" sz="1800" kern="100" dirty="0">
                          <a:effectLst/>
                          <a:latin typeface="Times New Roman" panose="02020603050405020304" pitchFamily="18" charset="0"/>
                          <a:ea typeface="宋体" panose="02010600030101010101" pitchFamily="2" charset="-122"/>
                        </a:rPr>
                        <a:t>8. </a:t>
                      </a:r>
                      <a:r>
                        <a:rPr lang="zh-CN" sz="1800" kern="100" dirty="0">
                          <a:effectLst/>
                          <a:latin typeface="Times New Roman" panose="02020603050405020304" pitchFamily="18" charset="0"/>
                          <a:ea typeface="宋体" panose="02010600030101010101" pitchFamily="2" charset="-122"/>
                        </a:rPr>
                        <a:t>开展学生思想政治工作研究，定期了解和研究学生思想状况，提出实施意见，并及时向党委学生工作部和院党委汇报。</a:t>
                      </a:r>
                    </a:p>
                    <a:p>
                      <a:pPr algn="just">
                        <a:spcAft>
                          <a:spcPts val="0"/>
                        </a:spcAft>
                      </a:pPr>
                      <a:r>
                        <a:rPr lang="en-US" sz="1800" kern="100" dirty="0">
                          <a:effectLst/>
                          <a:latin typeface="Times New Roman" panose="02020603050405020304" pitchFamily="18" charset="0"/>
                          <a:ea typeface="宋体" panose="02010600030101010101" pitchFamily="2" charset="-122"/>
                        </a:rPr>
                        <a:t>9. </a:t>
                      </a:r>
                      <a:r>
                        <a:rPr lang="zh-CN" sz="1800" kern="100" dirty="0">
                          <a:effectLst/>
                          <a:latin typeface="Times New Roman" panose="02020603050405020304" pitchFamily="18" charset="0"/>
                          <a:ea typeface="宋体" panose="02010600030101010101" pitchFamily="2" charset="-122"/>
                        </a:rPr>
                        <a:t>协助院党委书记开展工作，院党委书记不在校时，主持院党委的工作。</a:t>
                      </a:r>
                    </a:p>
                    <a:p>
                      <a:pPr algn="just">
                        <a:spcAft>
                          <a:spcPts val="0"/>
                        </a:spcAft>
                      </a:pPr>
                      <a:r>
                        <a:rPr lang="en-US" sz="1800" kern="100" dirty="0">
                          <a:effectLst/>
                          <a:latin typeface="Times New Roman" panose="02020603050405020304" pitchFamily="18" charset="0"/>
                          <a:ea typeface="宋体" panose="02010600030101010101" pitchFamily="2" charset="-122"/>
                        </a:rPr>
                        <a:t>10. </a:t>
                      </a:r>
                      <a:r>
                        <a:rPr lang="zh-CN" sz="1800" kern="100" dirty="0">
                          <a:effectLst/>
                          <a:latin typeface="Times New Roman" panose="02020603050405020304" pitchFamily="18" charset="0"/>
                          <a:ea typeface="宋体" panose="02010600030101010101" pitchFamily="2" charset="-122"/>
                        </a:rPr>
                        <a:t>完成院党委交办的其他工作任务。</a:t>
                      </a:r>
                    </a:p>
                    <a:p>
                      <a:pPr algn="just">
                        <a:spcAft>
                          <a:spcPts val="0"/>
                        </a:spcAft>
                      </a:pPr>
                      <a:r>
                        <a:rPr lang="en-US" sz="1800" b="1" kern="100" dirty="0">
                          <a:effectLst/>
                          <a:latin typeface="仿宋_GB2312" panose="02010609030101010101" pitchFamily="49" charset="-122"/>
                          <a:ea typeface="宋体" panose="02010600030101010101" pitchFamily="2" charset="-122"/>
                          <a:cs typeface="新宋体-18030"/>
                        </a:rPr>
                        <a:t> </a:t>
                      </a: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p>
                      <a:pPr algn="just">
                        <a:spcAft>
                          <a:spcPts val="0"/>
                        </a:spcAft>
                      </a:pPr>
                      <a:r>
                        <a:rPr lang="en-US" sz="1400" kern="100" dirty="0">
                          <a:effectLst/>
                          <a:latin typeface="仿宋_GB2312" panose="02010609030101010101" pitchFamily="49" charset="-122"/>
                          <a:ea typeface="宋体" panose="02010600030101010101" pitchFamily="2" charset="-122"/>
                          <a:cs typeface="新宋体-18030"/>
                        </a:rPr>
                        <a:t> </a:t>
                      </a:r>
                      <a:endParaRPr lang="zh-CN" sz="1050" kern="100" dirty="0">
                        <a:effectLst/>
                        <a:latin typeface="Times New Roman" panose="02020603050405020304" pitchFamily="18" charset="0"/>
                        <a:ea typeface="宋体" panose="02010600030101010101" pitchFamily="2" charset="-122"/>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218644045"/>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C14462A9-4C85-4FD7-B051-3C5E2E64E45D}"/>
              </a:ext>
            </a:extLst>
          </p:cNvPr>
          <p:cNvSpPr>
            <a:spLocks noGrp="1"/>
          </p:cNvSpPr>
          <p:nvPr>
            <p:ph type="title"/>
          </p:nvPr>
        </p:nvSpPr>
        <p:spPr>
          <a:xfrm>
            <a:off x="4411794" y="2262962"/>
            <a:ext cx="7442355" cy="2867508"/>
          </a:xfrm>
        </p:spPr>
        <p:txBody>
          <a:bodyPr/>
          <a:lstStyle/>
          <a:p>
            <a:r>
              <a:rPr lang="zh-CN" altLang="en-US" dirty="0"/>
              <a:t>第四部分 </a:t>
            </a:r>
            <a:br>
              <a:rPr lang="en-US" altLang="zh-CN" dirty="0"/>
            </a:br>
            <a:r>
              <a:rPr lang="zh-CN" altLang="en-US" dirty="0"/>
              <a:t>外国语学院关于开展</a:t>
            </a:r>
            <a:r>
              <a:rPr lang="en-US" altLang="zh-CN" dirty="0"/>
              <a:t>2019-2021</a:t>
            </a:r>
            <a:r>
              <a:rPr lang="zh-CN" altLang="en-US" dirty="0"/>
              <a:t>聘期岗位聘用工作的通知</a:t>
            </a:r>
          </a:p>
        </p:txBody>
      </p:sp>
    </p:spTree>
    <p:extLst>
      <p:ext uri="{BB962C8B-B14F-4D97-AF65-F5344CB8AC3E}">
        <p14:creationId xmlns:p14="http://schemas.microsoft.com/office/powerpoint/2010/main" val="798660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7D2484-2FC4-4A2F-B646-E9FEA0FE9F12}"/>
              </a:ext>
            </a:extLst>
          </p:cNvPr>
          <p:cNvSpPr>
            <a:spLocks noGrp="1"/>
          </p:cNvSpPr>
          <p:nvPr>
            <p:ph type="title"/>
          </p:nvPr>
        </p:nvSpPr>
        <p:spPr/>
        <p:txBody>
          <a:bodyPr/>
          <a:lstStyle/>
          <a:p>
            <a:r>
              <a:rPr lang="zh-CN" altLang="en-US" dirty="0"/>
              <a:t>一、岗位聘用日程安排</a:t>
            </a:r>
          </a:p>
        </p:txBody>
      </p:sp>
      <p:sp>
        <p:nvSpPr>
          <p:cNvPr id="6" name="文本占位符 5">
            <a:extLst>
              <a:ext uri="{FF2B5EF4-FFF2-40B4-BE49-F238E27FC236}">
                <a16:creationId xmlns:a16="http://schemas.microsoft.com/office/drawing/2014/main" id="{E782D335-B577-46C1-B69E-9106E6D8052D}"/>
              </a:ext>
            </a:extLst>
          </p:cNvPr>
          <p:cNvSpPr>
            <a:spLocks noGrp="1"/>
          </p:cNvSpPr>
          <p:nvPr>
            <p:ph type="body" sz="quarter" idx="10"/>
          </p:nvPr>
        </p:nvSpPr>
        <p:spPr>
          <a:xfrm>
            <a:off x="593725" y="1624013"/>
            <a:ext cx="10868025" cy="4908989"/>
          </a:xfrm>
        </p:spPr>
        <p:txBody>
          <a:bodyPr>
            <a:noAutofit/>
          </a:bodyPr>
          <a:lstStyle/>
          <a:p>
            <a:pPr>
              <a:lnSpc>
                <a:spcPct val="170000"/>
              </a:lnSpc>
            </a:pPr>
            <a:r>
              <a:rPr lang="en-US" altLang="zh-CN" sz="1600" dirty="0"/>
              <a:t>1. 2019</a:t>
            </a:r>
            <a:r>
              <a:rPr lang="zh-CN" altLang="en-US" sz="1600" dirty="0"/>
              <a:t>年</a:t>
            </a:r>
            <a:r>
              <a:rPr lang="en-US" altLang="zh-CN" sz="1600" dirty="0"/>
              <a:t>5</a:t>
            </a:r>
            <a:r>
              <a:rPr lang="zh-CN" altLang="en-US" sz="1600" dirty="0"/>
              <a:t>月</a:t>
            </a:r>
            <a:r>
              <a:rPr lang="en-US" altLang="zh-CN" sz="1600" dirty="0"/>
              <a:t>29</a:t>
            </a:r>
            <a:r>
              <a:rPr lang="zh-CN" altLang="en-US" sz="1600" dirty="0"/>
              <a:t>日至</a:t>
            </a:r>
            <a:r>
              <a:rPr lang="en-US" altLang="zh-CN" sz="1600" dirty="0"/>
              <a:t>2019</a:t>
            </a:r>
            <a:r>
              <a:rPr lang="zh-CN" altLang="en-US" sz="1600" dirty="0"/>
              <a:t>年</a:t>
            </a:r>
            <a:r>
              <a:rPr lang="en-US" altLang="zh-CN" sz="1600" dirty="0"/>
              <a:t>5</a:t>
            </a:r>
            <a:r>
              <a:rPr lang="zh-CN" altLang="en-US" sz="1600" dirty="0"/>
              <a:t>月</a:t>
            </a:r>
            <a:r>
              <a:rPr lang="en-US" altLang="zh-CN" sz="1600" dirty="0"/>
              <a:t>31</a:t>
            </a:r>
            <a:r>
              <a:rPr lang="zh-CN" altLang="en-US" sz="1600" dirty="0"/>
              <a:t>日 </a:t>
            </a:r>
          </a:p>
          <a:p>
            <a:pPr>
              <a:lnSpc>
                <a:spcPct val="170000"/>
              </a:lnSpc>
            </a:pPr>
            <a:r>
              <a:rPr lang="zh-CN" altLang="en-US" sz="1600" b="0" dirty="0"/>
              <a:t>根据岗位设置情况，编制并公布各级各类</a:t>
            </a:r>
            <a:r>
              <a:rPr lang="en-US" altLang="zh-CN" sz="1600" b="0" dirty="0"/>
              <a:t>《</a:t>
            </a:r>
            <a:r>
              <a:rPr lang="zh-CN" altLang="en-US" sz="1600" b="0" dirty="0"/>
              <a:t>岗位说明书</a:t>
            </a:r>
            <a:r>
              <a:rPr lang="en-US" altLang="zh-CN" sz="1600" b="0" dirty="0"/>
              <a:t>》</a:t>
            </a:r>
            <a:r>
              <a:rPr lang="zh-CN" altLang="en-US" sz="1600" b="0" dirty="0"/>
              <a:t>。应聘人员对照岗位聘用条件、岗位职数进行申报，填写相应类别的</a:t>
            </a:r>
            <a:r>
              <a:rPr lang="en-US" altLang="zh-CN" sz="1600" b="0" dirty="0"/>
              <a:t>《</a:t>
            </a:r>
            <a:r>
              <a:rPr lang="zh-CN" altLang="en-US" sz="1600" b="0" dirty="0"/>
              <a:t>岗位聘用申请表</a:t>
            </a:r>
            <a:r>
              <a:rPr lang="en-US" altLang="zh-CN" sz="1600" b="0" dirty="0"/>
              <a:t>》</a:t>
            </a:r>
            <a:r>
              <a:rPr lang="zh-CN" altLang="en-US" sz="1600" b="0" dirty="0"/>
              <a:t>和</a:t>
            </a:r>
            <a:r>
              <a:rPr lang="en-US" altLang="zh-CN" sz="1600" b="0" dirty="0"/>
              <a:t>《</a:t>
            </a:r>
            <a:r>
              <a:rPr lang="zh-CN" altLang="en-US" sz="1600" b="0" dirty="0"/>
              <a:t>外国语学院</a:t>
            </a:r>
            <a:r>
              <a:rPr lang="en-US" altLang="zh-CN" sz="1600" b="0" dirty="0"/>
              <a:t>2019-2021</a:t>
            </a:r>
            <a:r>
              <a:rPr lang="zh-CN" altLang="en-US" sz="1600" b="0" dirty="0"/>
              <a:t>聘期岗位聘用承诺书</a:t>
            </a:r>
            <a:r>
              <a:rPr lang="en-US" altLang="zh-CN" sz="1600" b="0" dirty="0"/>
              <a:t>》</a:t>
            </a:r>
            <a:r>
              <a:rPr lang="zh-CN" altLang="en-US" sz="1600" b="0" dirty="0"/>
              <a:t>。</a:t>
            </a:r>
            <a:r>
              <a:rPr lang="en-US" altLang="zh-CN" sz="1600" b="0" dirty="0"/>
              <a:t>5</a:t>
            </a:r>
            <a:r>
              <a:rPr lang="zh-CN" altLang="en-US" sz="1600" b="0" dirty="0"/>
              <a:t>月</a:t>
            </a:r>
            <a:r>
              <a:rPr lang="en-US" altLang="zh-CN" sz="1600" b="0" dirty="0"/>
              <a:t>31</a:t>
            </a:r>
            <a:r>
              <a:rPr lang="zh-CN" altLang="en-US" sz="1600" b="0" dirty="0"/>
              <a:t>日下午</a:t>
            </a:r>
            <a:r>
              <a:rPr lang="en-US" altLang="zh-CN" sz="1600" b="0" dirty="0"/>
              <a:t>5:00</a:t>
            </a:r>
            <a:r>
              <a:rPr lang="zh-CN" altLang="en-US" sz="1600" b="0" dirty="0"/>
              <a:t>之前，把</a:t>
            </a:r>
            <a:r>
              <a:rPr lang="en-US" altLang="zh-CN" sz="1600" b="0" dirty="0"/>
              <a:t>《</a:t>
            </a:r>
            <a:r>
              <a:rPr lang="zh-CN" altLang="en-US" sz="1600" b="0" dirty="0"/>
              <a:t>岗位聘用申请表</a:t>
            </a:r>
            <a:r>
              <a:rPr lang="en-US" altLang="zh-CN" sz="1600" b="0" dirty="0"/>
              <a:t>》</a:t>
            </a:r>
            <a:r>
              <a:rPr lang="zh-CN" altLang="en-US" sz="1600" b="0" dirty="0"/>
              <a:t>、</a:t>
            </a:r>
            <a:r>
              <a:rPr lang="en-US" altLang="zh-CN" sz="1600" b="0" dirty="0"/>
              <a:t>《</a:t>
            </a:r>
            <a:r>
              <a:rPr lang="zh-CN" altLang="en-US" sz="1600" b="0" dirty="0"/>
              <a:t>外国语学院</a:t>
            </a:r>
            <a:r>
              <a:rPr lang="en-US" altLang="zh-CN" sz="1600" b="0" dirty="0"/>
              <a:t>2019-2021</a:t>
            </a:r>
            <a:r>
              <a:rPr lang="zh-CN" altLang="en-US" sz="1600" b="0" dirty="0"/>
              <a:t>聘期岗位聘用承诺书</a:t>
            </a:r>
            <a:r>
              <a:rPr lang="en-US" altLang="zh-CN" sz="1600" b="0" dirty="0"/>
              <a:t>》</a:t>
            </a:r>
            <a:r>
              <a:rPr lang="zh-CN" altLang="en-US" sz="1600" b="0" dirty="0"/>
              <a:t>和相关佐证材料递交综合办公室主任刘爱婷处。</a:t>
            </a:r>
          </a:p>
          <a:p>
            <a:pPr>
              <a:lnSpc>
                <a:spcPct val="170000"/>
              </a:lnSpc>
            </a:pPr>
            <a:r>
              <a:rPr lang="en-US" altLang="zh-CN" sz="1600" dirty="0"/>
              <a:t>2. 2019</a:t>
            </a:r>
            <a:r>
              <a:rPr lang="zh-CN" altLang="en-US" sz="1600" dirty="0"/>
              <a:t>年</a:t>
            </a:r>
            <a:r>
              <a:rPr lang="en-US" altLang="zh-CN" sz="1600" dirty="0"/>
              <a:t>6</a:t>
            </a:r>
            <a:r>
              <a:rPr lang="zh-CN" altLang="en-US" sz="1600" dirty="0"/>
              <a:t>月</a:t>
            </a:r>
            <a:r>
              <a:rPr lang="en-US" altLang="zh-CN" sz="1600" dirty="0"/>
              <a:t>2</a:t>
            </a:r>
            <a:r>
              <a:rPr lang="zh-CN" altLang="en-US" sz="1600" dirty="0"/>
              <a:t>日</a:t>
            </a:r>
          </a:p>
          <a:p>
            <a:pPr>
              <a:lnSpc>
                <a:spcPct val="170000"/>
              </a:lnSpc>
            </a:pPr>
            <a:r>
              <a:rPr lang="zh-CN" altLang="en-US" sz="1600" b="0" dirty="0"/>
              <a:t>召开岗位聘用工作小组会议，对应聘人员材料进行严格审核。对教师岗和其他专业技术岗中三级至四级岗位的聘用提出推荐意见；对管理岗位、教师岗和其他专业技术岗位（五级至十三级）的聘用提出聘用意见。</a:t>
            </a:r>
          </a:p>
          <a:p>
            <a:pPr>
              <a:lnSpc>
                <a:spcPct val="170000"/>
              </a:lnSpc>
            </a:pPr>
            <a:r>
              <a:rPr lang="en-US" altLang="zh-CN" sz="1600" dirty="0"/>
              <a:t>3. 2019</a:t>
            </a:r>
            <a:r>
              <a:rPr lang="zh-CN" altLang="en-US" sz="1600" dirty="0"/>
              <a:t>年</a:t>
            </a:r>
            <a:r>
              <a:rPr lang="en-US" altLang="zh-CN" sz="1600" dirty="0"/>
              <a:t>6</a:t>
            </a:r>
            <a:r>
              <a:rPr lang="zh-CN" altLang="en-US" sz="1600" dirty="0"/>
              <a:t>月</a:t>
            </a:r>
            <a:r>
              <a:rPr lang="en-US" altLang="zh-CN" sz="1600" dirty="0"/>
              <a:t>4</a:t>
            </a:r>
            <a:r>
              <a:rPr lang="zh-CN" altLang="en-US" sz="1600" dirty="0"/>
              <a:t>日至</a:t>
            </a:r>
            <a:r>
              <a:rPr lang="en-US" altLang="zh-CN" sz="1600" dirty="0"/>
              <a:t>2019</a:t>
            </a:r>
            <a:r>
              <a:rPr lang="zh-CN" altLang="en-US" sz="1600" dirty="0"/>
              <a:t>年</a:t>
            </a:r>
            <a:r>
              <a:rPr lang="en-US" altLang="zh-CN" sz="1600" dirty="0"/>
              <a:t>6</a:t>
            </a:r>
            <a:r>
              <a:rPr lang="zh-CN" altLang="en-US" sz="1600" dirty="0"/>
              <a:t>月</a:t>
            </a:r>
            <a:r>
              <a:rPr lang="en-US" altLang="zh-CN" sz="1600" dirty="0"/>
              <a:t>6</a:t>
            </a:r>
            <a:r>
              <a:rPr lang="zh-CN" altLang="en-US" sz="1600" dirty="0"/>
              <a:t>日</a:t>
            </a:r>
          </a:p>
          <a:p>
            <a:pPr>
              <a:lnSpc>
                <a:spcPct val="170000"/>
              </a:lnSpc>
            </a:pPr>
            <a:r>
              <a:rPr lang="zh-CN" altLang="en-US" sz="1600" b="0" dirty="0"/>
              <a:t>对拟聘用人员名单进行公示，公示期为</a:t>
            </a:r>
            <a:r>
              <a:rPr lang="en-US" altLang="zh-CN" sz="1600" b="0" dirty="0"/>
              <a:t>3</a:t>
            </a:r>
            <a:r>
              <a:rPr lang="zh-CN" altLang="en-US" sz="1600" b="0" dirty="0"/>
              <a:t>个工作日。公示期间，教职工对岗位聘用意见如有异议，向外国语学院岗位聘用工作申诉小组提出投诉或申诉。 </a:t>
            </a:r>
          </a:p>
          <a:p>
            <a:pPr>
              <a:lnSpc>
                <a:spcPct val="170000"/>
              </a:lnSpc>
            </a:pPr>
            <a:endParaRPr lang="zh-CN" altLang="en-US" sz="1600" dirty="0"/>
          </a:p>
        </p:txBody>
      </p:sp>
    </p:spTree>
    <p:extLst>
      <p:ext uri="{BB962C8B-B14F-4D97-AF65-F5344CB8AC3E}">
        <p14:creationId xmlns:p14="http://schemas.microsoft.com/office/powerpoint/2010/main" val="201958461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任意多边形 18"/>
          <p:cNvSpPr/>
          <p:nvPr/>
        </p:nvSpPr>
        <p:spPr>
          <a:xfrm rot="15462807" flipV="1">
            <a:off x="-2492904" y="1145519"/>
            <a:ext cx="8852791" cy="4680739"/>
          </a:xfrm>
          <a:custGeom>
            <a:avLst/>
            <a:gdLst>
              <a:gd name="connsiteX0" fmla="*/ 6260239 w 6260239"/>
              <a:gd name="connsiteY0" fmla="*/ 1443042 h 1443042"/>
              <a:gd name="connsiteX1" fmla="*/ 6260239 w 6260239"/>
              <a:gd name="connsiteY1" fmla="*/ 1370077 h 1443042"/>
              <a:gd name="connsiteX2" fmla="*/ 3239468 w 6260239"/>
              <a:gd name="connsiteY2" fmla="*/ 0 h 1443042"/>
              <a:gd name="connsiteX3" fmla="*/ 0 w 6260239"/>
              <a:gd name="connsiteY3" fmla="*/ 1443042 h 1443042"/>
              <a:gd name="connsiteX0" fmla="*/ 6260239 w 6260239"/>
              <a:gd name="connsiteY0" fmla="*/ 1443042 h 1443042"/>
              <a:gd name="connsiteX1" fmla="*/ 6232781 w 6260239"/>
              <a:gd name="connsiteY1" fmla="*/ 994791 h 1443042"/>
              <a:gd name="connsiteX2" fmla="*/ 3239468 w 6260239"/>
              <a:gd name="connsiteY2" fmla="*/ 0 h 1443042"/>
              <a:gd name="connsiteX3" fmla="*/ 0 w 6260239"/>
              <a:gd name="connsiteY3" fmla="*/ 1443042 h 1443042"/>
              <a:gd name="connsiteX4" fmla="*/ 6260239 w 6260239"/>
              <a:gd name="connsiteY4" fmla="*/ 1443042 h 1443042"/>
              <a:gd name="connsiteX0" fmla="*/ 6260239 w 6260239"/>
              <a:gd name="connsiteY0" fmla="*/ 1443042 h 1443042"/>
              <a:gd name="connsiteX1" fmla="*/ 6232781 w 6260239"/>
              <a:gd name="connsiteY1" fmla="*/ 534212 h 1443042"/>
              <a:gd name="connsiteX2" fmla="*/ 3239468 w 6260239"/>
              <a:gd name="connsiteY2" fmla="*/ 0 h 1443042"/>
              <a:gd name="connsiteX3" fmla="*/ 0 w 6260239"/>
              <a:gd name="connsiteY3" fmla="*/ 1443042 h 1443042"/>
              <a:gd name="connsiteX4" fmla="*/ 6260239 w 6260239"/>
              <a:gd name="connsiteY4" fmla="*/ 1443042 h 1443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60239" h="1443042">
                <a:moveTo>
                  <a:pt x="6260239" y="1443042"/>
                </a:moveTo>
                <a:lnTo>
                  <a:pt x="6232781" y="534212"/>
                </a:lnTo>
                <a:lnTo>
                  <a:pt x="3239468" y="0"/>
                </a:lnTo>
                <a:lnTo>
                  <a:pt x="0" y="1443042"/>
                </a:lnTo>
                <a:lnTo>
                  <a:pt x="6260239" y="1443042"/>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p:nvSpPr>
        <p:spPr>
          <a:xfrm rot="15420997" flipV="1">
            <a:off x="-2583593" y="1132865"/>
            <a:ext cx="8649517" cy="4809293"/>
          </a:xfrm>
          <a:custGeom>
            <a:avLst/>
            <a:gdLst>
              <a:gd name="connsiteX0" fmla="*/ 6260239 w 6260239"/>
              <a:gd name="connsiteY0" fmla="*/ 1443042 h 1443042"/>
              <a:gd name="connsiteX1" fmla="*/ 6260239 w 6260239"/>
              <a:gd name="connsiteY1" fmla="*/ 1370077 h 1443042"/>
              <a:gd name="connsiteX2" fmla="*/ 3239468 w 6260239"/>
              <a:gd name="connsiteY2" fmla="*/ 0 h 1443042"/>
              <a:gd name="connsiteX3" fmla="*/ 0 w 6260239"/>
              <a:gd name="connsiteY3" fmla="*/ 1443042 h 1443042"/>
              <a:gd name="connsiteX0" fmla="*/ 6260239 w 6260239"/>
              <a:gd name="connsiteY0" fmla="*/ 1443042 h 1443042"/>
              <a:gd name="connsiteX1" fmla="*/ 6232781 w 6260239"/>
              <a:gd name="connsiteY1" fmla="*/ 994791 h 1443042"/>
              <a:gd name="connsiteX2" fmla="*/ 3239468 w 6260239"/>
              <a:gd name="connsiteY2" fmla="*/ 0 h 1443042"/>
              <a:gd name="connsiteX3" fmla="*/ 0 w 6260239"/>
              <a:gd name="connsiteY3" fmla="*/ 1443042 h 1443042"/>
              <a:gd name="connsiteX4" fmla="*/ 6260239 w 6260239"/>
              <a:gd name="connsiteY4" fmla="*/ 1443042 h 1443042"/>
              <a:gd name="connsiteX0" fmla="*/ 6260239 w 6260239"/>
              <a:gd name="connsiteY0" fmla="*/ 1443042 h 1443042"/>
              <a:gd name="connsiteX1" fmla="*/ 6232781 w 6260239"/>
              <a:gd name="connsiteY1" fmla="*/ 534212 h 1443042"/>
              <a:gd name="connsiteX2" fmla="*/ 3239468 w 6260239"/>
              <a:gd name="connsiteY2" fmla="*/ 0 h 1443042"/>
              <a:gd name="connsiteX3" fmla="*/ 0 w 6260239"/>
              <a:gd name="connsiteY3" fmla="*/ 1443042 h 1443042"/>
              <a:gd name="connsiteX4" fmla="*/ 6260239 w 6260239"/>
              <a:gd name="connsiteY4" fmla="*/ 1443042 h 1443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60239" h="1443042">
                <a:moveTo>
                  <a:pt x="6260239" y="1443042"/>
                </a:moveTo>
                <a:lnTo>
                  <a:pt x="6232781" y="534212"/>
                </a:lnTo>
                <a:lnTo>
                  <a:pt x="3239468" y="0"/>
                </a:lnTo>
                <a:lnTo>
                  <a:pt x="0" y="1443042"/>
                </a:lnTo>
                <a:lnTo>
                  <a:pt x="6260239" y="1443042"/>
                </a:lnTo>
                <a:close/>
              </a:path>
            </a:pathLst>
          </a:custGeom>
          <a:solidFill>
            <a:srgbClr val="A22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7721" y="1138289"/>
            <a:ext cx="1126887" cy="1124673"/>
          </a:xfrm>
          <a:prstGeom prst="rect">
            <a:avLst/>
          </a:prstGeom>
          <a:noFill/>
          <a:ln>
            <a:noFill/>
          </a:ln>
          <a:effectLst>
            <a:outerShdw blurRad="50800" dist="38100" dir="16200000"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 descr="C:\Users\Administrator\AppData\Roaming\Tencent\Users\410358780\QQ\WinTemp\RichOle\C5VVWCB6LZHRT18J$SOFBAP.png"/>
          <p:cNvPicPr>
            <a:picLocks noChangeAspect="1" noChangeArrowheads="1"/>
          </p:cNvPicPr>
          <p:nvPr/>
        </p:nvPicPr>
        <p:blipFill rotWithShape="1">
          <a:blip r:embed="rId4" cstate="print">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4216400" y="5147446"/>
            <a:ext cx="1701800" cy="146530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 descr="C:\Users\Administrator\AppData\Roaming\Tencent\Users\410358780\QQ\WinTemp\RichOle\C5VVWCB6LZHRT18J$SOFBAP.png"/>
          <p:cNvPicPr>
            <a:picLocks noChangeAspect="1" noChangeArrowheads="1"/>
          </p:cNvPicPr>
          <p:nvPr/>
        </p:nvPicPr>
        <p:blipFill rotWithShape="1">
          <a:blip r:embed="rId4" cstate="print">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6610793" y="5880100"/>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 descr="C:\Users\Administrator\AppData\Roaming\Tencent\Users\410358780\QQ\WinTemp\RichOle\C5VVWCB6LZHRT18J$SOFBAP.png"/>
          <p:cNvPicPr>
            <a:picLocks noChangeAspect="1" noChangeArrowheads="1"/>
          </p:cNvPicPr>
          <p:nvPr/>
        </p:nvPicPr>
        <p:blipFill rotWithShape="1">
          <a:blip r:embed="rId4" cstate="print">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8286750" y="5147446"/>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 descr="C:\Users\Administrator\AppData\Roaming\Tencent\Users\410358780\QQ\WinTemp\RichOle\C5VVWCB6LZHRT18J$SOFBAP.png"/>
          <p:cNvPicPr>
            <a:picLocks noChangeAspect="1" noChangeArrowheads="1"/>
          </p:cNvPicPr>
          <p:nvPr/>
        </p:nvPicPr>
        <p:blipFill rotWithShape="1">
          <a:blip r:embed="rId4" cstate="print">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10359377" y="4396801"/>
            <a:ext cx="1722695" cy="148329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 descr="C:\Users\Administrator\AppData\Roaming\Tencent\Users\410358780\QQ\WinTemp\RichOle\C5VVWCB6LZHRT18J$SOFBAP.png"/>
          <p:cNvPicPr>
            <a:picLocks noChangeAspect="1" noChangeArrowheads="1"/>
          </p:cNvPicPr>
          <p:nvPr/>
        </p:nvPicPr>
        <p:blipFill rotWithShape="1">
          <a:blip r:embed="rId4" cstate="print">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2559050" y="5880100"/>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5" descr="未标题-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3982" y="2708544"/>
            <a:ext cx="2894365" cy="924521"/>
          </a:xfrm>
          <a:prstGeom prst="rect">
            <a:avLst/>
          </a:prstGeom>
          <a:noFill/>
          <a:ln>
            <a:noFill/>
          </a:ln>
          <a:effectLst>
            <a:outerShdw blurRad="50800" dist="38100" dir="16200000"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a:extLst>
              <a:ext uri="{FF2B5EF4-FFF2-40B4-BE49-F238E27FC236}">
                <a16:creationId xmlns:a16="http://schemas.microsoft.com/office/drawing/2014/main" id="{F667868D-0919-405D-8661-71B5151E6B7E}"/>
              </a:ext>
            </a:extLst>
          </p:cNvPr>
          <p:cNvSpPr>
            <a:spLocks noGrp="1"/>
          </p:cNvSpPr>
          <p:nvPr>
            <p:ph type="title"/>
          </p:nvPr>
        </p:nvSpPr>
        <p:spPr>
          <a:xfrm>
            <a:off x="4411794" y="2262962"/>
            <a:ext cx="7486224" cy="2867508"/>
          </a:xfrm>
        </p:spPr>
        <p:txBody>
          <a:bodyPr>
            <a:normAutofit/>
          </a:bodyPr>
          <a:lstStyle/>
          <a:p>
            <a:r>
              <a:rPr lang="zh-CN" altLang="en-US" dirty="0"/>
              <a:t>第一部分 </a:t>
            </a:r>
            <a:br>
              <a:rPr lang="en-US" altLang="zh-CN" dirty="0"/>
            </a:br>
            <a:r>
              <a:rPr lang="zh-CN" altLang="en-US" dirty="0"/>
              <a:t>外国语学院</a:t>
            </a:r>
            <a:r>
              <a:rPr lang="en-US" altLang="zh-CN" dirty="0"/>
              <a:t>2019-2021</a:t>
            </a:r>
            <a:r>
              <a:rPr lang="zh-CN" altLang="en-US" dirty="0"/>
              <a:t>聘期</a:t>
            </a:r>
            <a:br>
              <a:rPr lang="en-US" altLang="zh-CN" dirty="0"/>
            </a:br>
            <a:r>
              <a:rPr lang="zh-CN" altLang="en-US" dirty="0"/>
              <a:t>教职工岗位考核办法</a:t>
            </a:r>
          </a:p>
        </p:txBody>
      </p:sp>
    </p:spTree>
    <p:extLst>
      <p:ext uri="{BB962C8B-B14F-4D97-AF65-F5344CB8AC3E}">
        <p14:creationId xmlns:p14="http://schemas.microsoft.com/office/powerpoint/2010/main" val="29018641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7D2484-2FC4-4A2F-B646-E9FEA0FE9F12}"/>
              </a:ext>
            </a:extLst>
          </p:cNvPr>
          <p:cNvSpPr>
            <a:spLocks noGrp="1"/>
          </p:cNvSpPr>
          <p:nvPr>
            <p:ph type="title"/>
          </p:nvPr>
        </p:nvSpPr>
        <p:spPr/>
        <p:txBody>
          <a:bodyPr/>
          <a:lstStyle/>
          <a:p>
            <a:r>
              <a:rPr lang="zh-CN" altLang="en-US" dirty="0"/>
              <a:t>一、岗位聘用日程安排</a:t>
            </a:r>
          </a:p>
        </p:txBody>
      </p:sp>
      <p:sp>
        <p:nvSpPr>
          <p:cNvPr id="6" name="文本占位符 5">
            <a:extLst>
              <a:ext uri="{FF2B5EF4-FFF2-40B4-BE49-F238E27FC236}">
                <a16:creationId xmlns:a16="http://schemas.microsoft.com/office/drawing/2014/main" id="{E782D335-B577-46C1-B69E-9106E6D8052D}"/>
              </a:ext>
            </a:extLst>
          </p:cNvPr>
          <p:cNvSpPr>
            <a:spLocks noGrp="1"/>
          </p:cNvSpPr>
          <p:nvPr>
            <p:ph type="body" sz="quarter" idx="10"/>
          </p:nvPr>
        </p:nvSpPr>
        <p:spPr/>
        <p:txBody>
          <a:bodyPr>
            <a:noAutofit/>
          </a:bodyPr>
          <a:lstStyle/>
          <a:p>
            <a:pPr>
              <a:lnSpc>
                <a:spcPct val="150000"/>
              </a:lnSpc>
            </a:pPr>
            <a:r>
              <a:rPr lang="en-US" altLang="zh-CN" sz="1600" dirty="0"/>
              <a:t>4. 2019</a:t>
            </a:r>
            <a:r>
              <a:rPr lang="zh-CN" altLang="en-US" sz="1600" dirty="0"/>
              <a:t>年</a:t>
            </a:r>
            <a:r>
              <a:rPr lang="en-US" altLang="zh-CN" sz="1600" dirty="0"/>
              <a:t>6</a:t>
            </a:r>
            <a:r>
              <a:rPr lang="zh-CN" altLang="en-US" sz="1600" dirty="0"/>
              <a:t>月</a:t>
            </a:r>
            <a:r>
              <a:rPr lang="en-US" altLang="zh-CN" sz="1600" dirty="0"/>
              <a:t>10</a:t>
            </a:r>
            <a:r>
              <a:rPr lang="zh-CN" altLang="en-US" sz="1600" dirty="0"/>
              <a:t>日</a:t>
            </a:r>
          </a:p>
          <a:p>
            <a:pPr>
              <a:lnSpc>
                <a:spcPct val="150000"/>
              </a:lnSpc>
            </a:pPr>
            <a:r>
              <a:rPr lang="zh-CN" altLang="en-US" sz="1600" b="0" dirty="0"/>
              <a:t>学院将</a:t>
            </a:r>
            <a:r>
              <a:rPr lang="en-US" altLang="zh-CN" sz="1600" b="0" dirty="0"/>
              <a:t>《</a:t>
            </a:r>
            <a:r>
              <a:rPr lang="zh-CN" altLang="en-US" sz="1600" b="0" dirty="0"/>
              <a:t>岗位说明书</a:t>
            </a:r>
            <a:r>
              <a:rPr lang="en-US" altLang="zh-CN" sz="1600" b="0" dirty="0"/>
              <a:t>》</a:t>
            </a:r>
            <a:r>
              <a:rPr lang="zh-CN" altLang="en-US" sz="1600" b="0" dirty="0"/>
              <a:t>、</a:t>
            </a:r>
            <a:r>
              <a:rPr lang="en-US" altLang="zh-CN" sz="1600" b="0" dirty="0"/>
              <a:t>《2019-2021 </a:t>
            </a:r>
            <a:r>
              <a:rPr lang="zh-CN" altLang="en-US" sz="1600" b="0" dirty="0"/>
              <a:t>聘期岗位聘用情况汇总表</a:t>
            </a:r>
            <a:r>
              <a:rPr lang="en-US" altLang="zh-CN" sz="1600" b="0" dirty="0"/>
              <a:t>》</a:t>
            </a:r>
            <a:r>
              <a:rPr lang="zh-CN" altLang="en-US" sz="1600" b="0" dirty="0"/>
              <a:t>（按岗位类别分别汇总）、个人</a:t>
            </a:r>
            <a:r>
              <a:rPr lang="en-US" altLang="zh-CN" sz="1600" b="0" dirty="0"/>
              <a:t>《</a:t>
            </a:r>
            <a:r>
              <a:rPr lang="zh-CN" altLang="en-US" sz="1600" b="0" dirty="0"/>
              <a:t>岗位聘用申请表</a:t>
            </a:r>
            <a:r>
              <a:rPr lang="en-US" altLang="zh-CN" sz="1600" b="0" dirty="0"/>
              <a:t>》</a:t>
            </a:r>
            <a:r>
              <a:rPr lang="zh-CN" altLang="en-US" sz="1600" b="0" dirty="0"/>
              <a:t>（佐证材料要求见有关说明）等材料报送学校人事处，同时，</a:t>
            </a:r>
            <a:r>
              <a:rPr lang="en-US" altLang="zh-CN" sz="1600" b="0" dirty="0"/>
              <a:t>《</a:t>
            </a:r>
            <a:r>
              <a:rPr lang="zh-CN" altLang="en-US" sz="1600" b="0" dirty="0"/>
              <a:t>岗位说明书</a:t>
            </a:r>
            <a:r>
              <a:rPr lang="en-US" altLang="zh-CN" sz="1600" b="0" dirty="0"/>
              <a:t>》</a:t>
            </a:r>
            <a:r>
              <a:rPr lang="zh-CN" altLang="en-US" sz="1600" b="0" dirty="0"/>
              <a:t>和汇总表电子版发送至</a:t>
            </a:r>
            <a:r>
              <a:rPr lang="en-US" altLang="zh-CN" sz="1600" b="0" dirty="0"/>
              <a:t>rsc@oa.czu.cn</a:t>
            </a:r>
            <a:r>
              <a:rPr lang="zh-CN" altLang="en-US" sz="1600" b="0" dirty="0"/>
              <a:t>。</a:t>
            </a:r>
          </a:p>
          <a:p>
            <a:pPr>
              <a:lnSpc>
                <a:spcPct val="150000"/>
              </a:lnSpc>
            </a:pPr>
            <a:r>
              <a:rPr lang="en-US" altLang="zh-CN" sz="1600" dirty="0"/>
              <a:t>5. 2019</a:t>
            </a:r>
            <a:r>
              <a:rPr lang="zh-CN" altLang="en-US" sz="1600" dirty="0"/>
              <a:t>年</a:t>
            </a:r>
            <a:r>
              <a:rPr lang="en-US" altLang="zh-CN" sz="1600" dirty="0"/>
              <a:t>6</a:t>
            </a:r>
            <a:r>
              <a:rPr lang="zh-CN" altLang="en-US" sz="1600" dirty="0"/>
              <a:t>月</a:t>
            </a:r>
            <a:r>
              <a:rPr lang="en-US" altLang="zh-CN" sz="1600" dirty="0"/>
              <a:t>11</a:t>
            </a:r>
            <a:r>
              <a:rPr lang="zh-CN" altLang="en-US" sz="1600" dirty="0"/>
              <a:t>日至</a:t>
            </a:r>
            <a:r>
              <a:rPr lang="en-US" altLang="zh-CN" sz="1600" dirty="0"/>
              <a:t>2019</a:t>
            </a:r>
            <a:r>
              <a:rPr lang="zh-CN" altLang="en-US" sz="1600" dirty="0"/>
              <a:t>年</a:t>
            </a:r>
            <a:r>
              <a:rPr lang="en-US" altLang="zh-CN" sz="1600" dirty="0"/>
              <a:t>6</a:t>
            </a:r>
            <a:r>
              <a:rPr lang="zh-CN" altLang="en-US" sz="1600" dirty="0"/>
              <a:t>月</a:t>
            </a:r>
            <a:r>
              <a:rPr lang="en-US" altLang="zh-CN" sz="1600" dirty="0"/>
              <a:t>20</a:t>
            </a:r>
            <a:r>
              <a:rPr lang="zh-CN" altLang="en-US" sz="1600" dirty="0"/>
              <a:t>日 </a:t>
            </a:r>
          </a:p>
          <a:p>
            <a:pPr>
              <a:lnSpc>
                <a:spcPct val="150000"/>
              </a:lnSpc>
            </a:pPr>
            <a:r>
              <a:rPr lang="zh-CN" altLang="en-US" sz="1600" b="0" dirty="0"/>
              <a:t>人事处对各单位岗位聘用情况进行汇总、复核。相关职能部门对二级学院（体育教学部）教师和其他专业技术三级至四级岗位应聘人员申请表所填内容的真实性进行审核。 </a:t>
            </a:r>
          </a:p>
          <a:p>
            <a:pPr>
              <a:lnSpc>
                <a:spcPct val="150000"/>
              </a:lnSpc>
            </a:pPr>
            <a:r>
              <a:rPr lang="en-US" altLang="zh-CN" sz="1600" dirty="0"/>
              <a:t>6. 2019</a:t>
            </a:r>
            <a:r>
              <a:rPr lang="zh-CN" altLang="en-US" sz="1600" dirty="0"/>
              <a:t>年</a:t>
            </a:r>
            <a:r>
              <a:rPr lang="en-US" altLang="zh-CN" sz="1600" dirty="0"/>
              <a:t>6</a:t>
            </a:r>
            <a:r>
              <a:rPr lang="zh-CN" altLang="en-US" sz="1600" dirty="0"/>
              <a:t>月</a:t>
            </a:r>
            <a:r>
              <a:rPr lang="en-US" altLang="zh-CN" sz="1600" dirty="0"/>
              <a:t>20</a:t>
            </a:r>
            <a:r>
              <a:rPr lang="zh-CN" altLang="en-US" sz="1600" dirty="0"/>
              <a:t>日至</a:t>
            </a:r>
            <a:r>
              <a:rPr lang="en-US" altLang="zh-CN" sz="1600" dirty="0"/>
              <a:t>2019</a:t>
            </a:r>
            <a:r>
              <a:rPr lang="zh-CN" altLang="en-US" sz="1600" dirty="0"/>
              <a:t>年</a:t>
            </a:r>
            <a:r>
              <a:rPr lang="en-US" altLang="zh-CN" sz="1600" dirty="0"/>
              <a:t>6</a:t>
            </a:r>
            <a:r>
              <a:rPr lang="zh-CN" altLang="en-US" sz="1600" dirty="0"/>
              <a:t>月</a:t>
            </a:r>
            <a:r>
              <a:rPr lang="en-US" altLang="zh-CN" sz="1600" dirty="0"/>
              <a:t>23</a:t>
            </a:r>
            <a:r>
              <a:rPr lang="zh-CN" altLang="en-US" sz="1600" dirty="0"/>
              <a:t>日 </a:t>
            </a:r>
          </a:p>
          <a:p>
            <a:pPr>
              <a:lnSpc>
                <a:spcPct val="150000"/>
              </a:lnSpc>
            </a:pPr>
            <a:r>
              <a:rPr lang="zh-CN" altLang="en-US" sz="1600" b="0" dirty="0"/>
              <a:t>各类岗位聘用工作评审委员会对应聘人员的聘用情况 进行评审，提出聘用意见。</a:t>
            </a:r>
          </a:p>
          <a:p>
            <a:pPr>
              <a:lnSpc>
                <a:spcPct val="150000"/>
              </a:lnSpc>
            </a:pPr>
            <a:r>
              <a:rPr lang="en-US" altLang="zh-CN" sz="1600" dirty="0"/>
              <a:t>7. 2019</a:t>
            </a:r>
            <a:r>
              <a:rPr lang="zh-CN" altLang="en-US" sz="1600" dirty="0"/>
              <a:t>年</a:t>
            </a:r>
            <a:r>
              <a:rPr lang="en-US" altLang="zh-CN" sz="1600" dirty="0"/>
              <a:t>6</a:t>
            </a:r>
            <a:r>
              <a:rPr lang="zh-CN" altLang="en-US" sz="1600" dirty="0"/>
              <a:t>月</a:t>
            </a:r>
            <a:r>
              <a:rPr lang="en-US" altLang="zh-CN" sz="1600" dirty="0"/>
              <a:t>24</a:t>
            </a:r>
            <a:r>
              <a:rPr lang="zh-CN" altLang="en-US" sz="1600" dirty="0"/>
              <a:t>日至</a:t>
            </a:r>
            <a:r>
              <a:rPr lang="en-US" altLang="zh-CN" sz="1600" dirty="0"/>
              <a:t>2019</a:t>
            </a:r>
            <a:r>
              <a:rPr lang="zh-CN" altLang="en-US" sz="1600" dirty="0"/>
              <a:t>年</a:t>
            </a:r>
            <a:r>
              <a:rPr lang="en-US" altLang="zh-CN" sz="1600" dirty="0"/>
              <a:t>6</a:t>
            </a:r>
            <a:r>
              <a:rPr lang="zh-CN" altLang="en-US" sz="1600" dirty="0"/>
              <a:t>月</a:t>
            </a:r>
            <a:r>
              <a:rPr lang="en-US" altLang="zh-CN" sz="1600" dirty="0"/>
              <a:t>28</a:t>
            </a:r>
            <a:r>
              <a:rPr lang="zh-CN" altLang="en-US" sz="1600" dirty="0"/>
              <a:t>日</a:t>
            </a:r>
          </a:p>
          <a:p>
            <a:pPr>
              <a:lnSpc>
                <a:spcPct val="150000"/>
              </a:lnSpc>
            </a:pPr>
            <a:r>
              <a:rPr lang="zh-CN" altLang="en-US" sz="1600" b="0" dirty="0"/>
              <a:t>校岗位聘用工作领导小组对全体应聘人员的岗位聘用及岗位等级进行审定。公示岗位聘用结果，公示期为</a:t>
            </a:r>
            <a:r>
              <a:rPr lang="en-US" altLang="zh-CN" sz="1600" b="0" dirty="0"/>
              <a:t>5</a:t>
            </a:r>
            <a:r>
              <a:rPr lang="zh-CN" altLang="en-US" sz="1600" b="0" dirty="0"/>
              <a:t>个工作日。公示期间，教职工对岗位聘用意见如有异议，向校岗位聘用工作申诉委员会提出投诉或申诉。 </a:t>
            </a:r>
          </a:p>
        </p:txBody>
      </p:sp>
    </p:spTree>
    <p:extLst>
      <p:ext uri="{BB962C8B-B14F-4D97-AF65-F5344CB8AC3E}">
        <p14:creationId xmlns:p14="http://schemas.microsoft.com/office/powerpoint/2010/main" val="2279229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7D2484-2FC4-4A2F-B646-E9FEA0FE9F12}"/>
              </a:ext>
            </a:extLst>
          </p:cNvPr>
          <p:cNvSpPr>
            <a:spLocks noGrp="1"/>
          </p:cNvSpPr>
          <p:nvPr>
            <p:ph type="title"/>
          </p:nvPr>
        </p:nvSpPr>
        <p:spPr/>
        <p:txBody>
          <a:bodyPr/>
          <a:lstStyle/>
          <a:p>
            <a:r>
              <a:rPr lang="zh-CN" altLang="en-US" dirty="0"/>
              <a:t>一、岗位聘用日程安排</a:t>
            </a:r>
          </a:p>
        </p:txBody>
      </p:sp>
      <p:sp>
        <p:nvSpPr>
          <p:cNvPr id="6" name="文本占位符 5">
            <a:extLst>
              <a:ext uri="{FF2B5EF4-FFF2-40B4-BE49-F238E27FC236}">
                <a16:creationId xmlns:a16="http://schemas.microsoft.com/office/drawing/2014/main" id="{E782D335-B577-46C1-B69E-9106E6D8052D}"/>
              </a:ext>
            </a:extLst>
          </p:cNvPr>
          <p:cNvSpPr>
            <a:spLocks noGrp="1"/>
          </p:cNvSpPr>
          <p:nvPr>
            <p:ph type="body" sz="quarter" idx="10"/>
          </p:nvPr>
        </p:nvSpPr>
        <p:spPr/>
        <p:txBody>
          <a:bodyPr>
            <a:noAutofit/>
          </a:bodyPr>
          <a:lstStyle/>
          <a:p>
            <a:pPr>
              <a:lnSpc>
                <a:spcPct val="150000"/>
              </a:lnSpc>
            </a:pPr>
            <a:r>
              <a:rPr lang="en-US" altLang="zh-CN" sz="1600" dirty="0"/>
              <a:t>8. 2019</a:t>
            </a:r>
            <a:r>
              <a:rPr lang="zh-CN" altLang="en-US" sz="1600" dirty="0"/>
              <a:t>年</a:t>
            </a:r>
            <a:r>
              <a:rPr lang="en-US" altLang="zh-CN" sz="1600" dirty="0"/>
              <a:t>6</a:t>
            </a:r>
            <a:r>
              <a:rPr lang="zh-CN" altLang="en-US" sz="1600" dirty="0"/>
              <a:t>月</a:t>
            </a:r>
            <a:r>
              <a:rPr lang="en-US" altLang="zh-CN" sz="1600" dirty="0"/>
              <a:t>29</a:t>
            </a:r>
            <a:r>
              <a:rPr lang="zh-CN" altLang="en-US" sz="1600" dirty="0"/>
              <a:t>日至</a:t>
            </a:r>
            <a:r>
              <a:rPr lang="en-US" altLang="zh-CN" sz="1600" dirty="0"/>
              <a:t>2019</a:t>
            </a:r>
            <a:r>
              <a:rPr lang="zh-CN" altLang="en-US" sz="1600" dirty="0"/>
              <a:t>年</a:t>
            </a:r>
            <a:r>
              <a:rPr lang="en-US" altLang="zh-CN" sz="1600" dirty="0"/>
              <a:t>6</a:t>
            </a:r>
            <a:r>
              <a:rPr lang="zh-CN" altLang="en-US" sz="1600" dirty="0"/>
              <a:t>月</a:t>
            </a:r>
            <a:r>
              <a:rPr lang="en-US" altLang="zh-CN" sz="1600" dirty="0"/>
              <a:t>30</a:t>
            </a:r>
            <a:r>
              <a:rPr lang="zh-CN" altLang="en-US" sz="1600" dirty="0"/>
              <a:t>日 </a:t>
            </a:r>
          </a:p>
          <a:p>
            <a:pPr>
              <a:lnSpc>
                <a:spcPct val="150000"/>
              </a:lnSpc>
            </a:pPr>
            <a:r>
              <a:rPr lang="zh-CN" altLang="en-US" sz="1600" b="0" dirty="0"/>
              <a:t>学校公布聘余岗位，未上岗人员重新选择岗位并提出个人申请，学校按聘用程序进行评审，形成聘用意见。 </a:t>
            </a:r>
          </a:p>
          <a:p>
            <a:pPr>
              <a:lnSpc>
                <a:spcPct val="150000"/>
              </a:lnSpc>
            </a:pPr>
            <a:r>
              <a:rPr lang="en-US" altLang="zh-CN" sz="1600" dirty="0"/>
              <a:t>9. 2019</a:t>
            </a:r>
            <a:r>
              <a:rPr lang="zh-CN" altLang="en-US" sz="1600" dirty="0"/>
              <a:t>年</a:t>
            </a:r>
            <a:r>
              <a:rPr lang="en-US" altLang="zh-CN" sz="1600" dirty="0"/>
              <a:t>7</a:t>
            </a:r>
            <a:r>
              <a:rPr lang="zh-CN" altLang="en-US" sz="1600" dirty="0"/>
              <a:t>月</a:t>
            </a:r>
            <a:r>
              <a:rPr lang="en-US" altLang="zh-CN" sz="1600" dirty="0"/>
              <a:t>1</a:t>
            </a:r>
            <a:r>
              <a:rPr lang="zh-CN" altLang="en-US" sz="1600" dirty="0"/>
              <a:t>日后 </a:t>
            </a:r>
          </a:p>
          <a:p>
            <a:pPr>
              <a:lnSpc>
                <a:spcPct val="150000"/>
              </a:lnSpc>
            </a:pPr>
            <a:r>
              <a:rPr lang="zh-CN" altLang="en-US" sz="1600" b="0" dirty="0"/>
              <a:t>学校将岗位聘用结果报上级主管部门核定、备案后，聘用单位与受聘人员签订岗位聘用合同。</a:t>
            </a:r>
          </a:p>
          <a:p>
            <a:pPr>
              <a:lnSpc>
                <a:spcPct val="150000"/>
              </a:lnSpc>
            </a:pPr>
            <a:endParaRPr lang="zh-CN" altLang="en-US" sz="1600" dirty="0"/>
          </a:p>
        </p:txBody>
      </p:sp>
    </p:spTree>
    <p:extLst>
      <p:ext uri="{BB962C8B-B14F-4D97-AF65-F5344CB8AC3E}">
        <p14:creationId xmlns:p14="http://schemas.microsoft.com/office/powerpoint/2010/main" val="28817945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7D2484-2FC4-4A2F-B646-E9FEA0FE9F12}"/>
              </a:ext>
            </a:extLst>
          </p:cNvPr>
          <p:cNvSpPr>
            <a:spLocks noGrp="1"/>
          </p:cNvSpPr>
          <p:nvPr>
            <p:ph type="title"/>
          </p:nvPr>
        </p:nvSpPr>
        <p:spPr/>
        <p:txBody>
          <a:bodyPr/>
          <a:lstStyle/>
          <a:p>
            <a:r>
              <a:rPr lang="zh-CN" altLang="en-US" dirty="0"/>
              <a:t>二、有关说明</a:t>
            </a:r>
          </a:p>
        </p:txBody>
      </p:sp>
      <p:sp>
        <p:nvSpPr>
          <p:cNvPr id="6" name="文本占位符 5">
            <a:extLst>
              <a:ext uri="{FF2B5EF4-FFF2-40B4-BE49-F238E27FC236}">
                <a16:creationId xmlns:a16="http://schemas.microsoft.com/office/drawing/2014/main" id="{E782D335-B577-46C1-B69E-9106E6D8052D}"/>
              </a:ext>
            </a:extLst>
          </p:cNvPr>
          <p:cNvSpPr>
            <a:spLocks noGrp="1"/>
          </p:cNvSpPr>
          <p:nvPr>
            <p:ph type="body" sz="quarter" idx="10"/>
          </p:nvPr>
        </p:nvSpPr>
        <p:spPr/>
        <p:txBody>
          <a:bodyPr>
            <a:noAutofit/>
          </a:bodyPr>
          <a:lstStyle/>
          <a:p>
            <a:pPr>
              <a:lnSpc>
                <a:spcPct val="150000"/>
              </a:lnSpc>
            </a:pPr>
            <a:r>
              <a:rPr lang="en-US" altLang="zh-CN" sz="1800" dirty="0"/>
              <a:t>1. </a:t>
            </a:r>
            <a:r>
              <a:rPr lang="zh-CN" altLang="en-US" sz="1800" dirty="0"/>
              <a:t>本次岗位聘用期限：</a:t>
            </a:r>
            <a:r>
              <a:rPr lang="en-US" altLang="zh-CN" sz="1800" dirty="0"/>
              <a:t>2019</a:t>
            </a:r>
            <a:r>
              <a:rPr lang="zh-CN" altLang="en-US" sz="1800" dirty="0"/>
              <a:t>年</a:t>
            </a:r>
            <a:r>
              <a:rPr lang="en-US" altLang="zh-CN" sz="1800" dirty="0"/>
              <a:t>6</a:t>
            </a:r>
            <a:r>
              <a:rPr lang="zh-CN" altLang="en-US" sz="1800" dirty="0"/>
              <a:t>月至</a:t>
            </a:r>
            <a:r>
              <a:rPr lang="en-US" altLang="zh-CN" sz="1800" dirty="0"/>
              <a:t>2021</a:t>
            </a:r>
            <a:r>
              <a:rPr lang="zh-CN" altLang="en-US" sz="1800" dirty="0"/>
              <a:t>年</a:t>
            </a:r>
            <a:r>
              <a:rPr lang="en-US" altLang="zh-CN" sz="1800" dirty="0"/>
              <a:t>12</a:t>
            </a:r>
            <a:r>
              <a:rPr lang="zh-CN" altLang="en-US" sz="1800" dirty="0"/>
              <a:t>月。 </a:t>
            </a:r>
          </a:p>
          <a:p>
            <a:pPr>
              <a:lnSpc>
                <a:spcPct val="150000"/>
              </a:lnSpc>
            </a:pPr>
            <a:r>
              <a:rPr lang="en-US" altLang="zh-CN" sz="1800" dirty="0"/>
              <a:t>2. </a:t>
            </a:r>
            <a:r>
              <a:rPr lang="zh-CN" altLang="en-US" sz="1800" dirty="0"/>
              <a:t>为保证岗位聘用和考核的合理性，关于</a:t>
            </a:r>
            <a:r>
              <a:rPr lang="en-US" altLang="zh-CN" sz="1800" dirty="0"/>
              <a:t>2019</a:t>
            </a:r>
            <a:r>
              <a:rPr lang="zh-CN" altLang="en-US" sz="1800" dirty="0"/>
              <a:t>年</a:t>
            </a:r>
            <a:r>
              <a:rPr lang="en-US" altLang="zh-CN" sz="1800" dirty="0"/>
              <a:t>1</a:t>
            </a:r>
            <a:r>
              <a:rPr lang="zh-CN" altLang="en-US" sz="1800" dirty="0"/>
              <a:t>月至</a:t>
            </a:r>
            <a:r>
              <a:rPr lang="en-US" altLang="zh-CN" sz="1800" dirty="0"/>
              <a:t>6</a:t>
            </a:r>
            <a:r>
              <a:rPr lang="zh-CN" altLang="en-US" sz="1800" dirty="0"/>
              <a:t>月取得的业绩成果作为本聘期考核成果计算，不作为本聘期岗位聘用条件。</a:t>
            </a:r>
          </a:p>
          <a:p>
            <a:pPr>
              <a:lnSpc>
                <a:spcPct val="150000"/>
              </a:lnSpc>
            </a:pPr>
            <a:r>
              <a:rPr lang="en-US" altLang="zh-CN" sz="1800" dirty="0"/>
              <a:t>3. </a:t>
            </a:r>
            <a:r>
              <a:rPr lang="zh-CN" altLang="en-US" sz="1800" dirty="0"/>
              <a:t>岗位聘用条件中规定的上一聘期内项目，无论是新增立项或者结项都可以作为申请条件。</a:t>
            </a:r>
          </a:p>
          <a:p>
            <a:pPr>
              <a:lnSpc>
                <a:spcPct val="150000"/>
              </a:lnSpc>
            </a:pPr>
            <a:r>
              <a:rPr lang="en-US" altLang="zh-CN" sz="1800" dirty="0"/>
              <a:t>4. </a:t>
            </a:r>
            <a:r>
              <a:rPr lang="zh-CN" altLang="en-US" sz="1800" dirty="0"/>
              <a:t>教授三级岗条件中规定的上一聘期内项目、学科团队建设及成果类中的</a:t>
            </a:r>
            <a:r>
              <a:rPr lang="en-US" altLang="zh-CN" sz="1800" dirty="0"/>
              <a:t>2</a:t>
            </a:r>
            <a:r>
              <a:rPr lang="zh-CN" altLang="en-US" sz="1800" dirty="0"/>
              <a:t>、</a:t>
            </a:r>
            <a:r>
              <a:rPr lang="en-US" altLang="zh-CN" sz="1800" dirty="0"/>
              <a:t>3</a:t>
            </a:r>
            <a:r>
              <a:rPr lang="zh-CN" altLang="en-US" sz="1800" dirty="0"/>
              <a:t>、</a:t>
            </a:r>
            <a:r>
              <a:rPr lang="en-US" altLang="zh-CN" sz="1800" dirty="0"/>
              <a:t>4</a:t>
            </a:r>
            <a:r>
              <a:rPr lang="zh-CN" altLang="en-US" sz="1800" dirty="0"/>
              <a:t>、</a:t>
            </a:r>
            <a:r>
              <a:rPr lang="en-US" altLang="zh-CN" sz="1800" dirty="0"/>
              <a:t>5</a:t>
            </a:r>
            <a:r>
              <a:rPr lang="zh-CN" altLang="en-US" sz="1800" dirty="0"/>
              <a:t>、</a:t>
            </a:r>
            <a:r>
              <a:rPr lang="en-US" altLang="zh-CN" sz="1800" dirty="0"/>
              <a:t>6</a:t>
            </a:r>
            <a:r>
              <a:rPr lang="zh-CN" altLang="en-US" sz="1800" dirty="0"/>
              <a:t>项须为聘期内新获批成果。</a:t>
            </a:r>
          </a:p>
          <a:p>
            <a:pPr>
              <a:lnSpc>
                <a:spcPct val="150000"/>
              </a:lnSpc>
            </a:pPr>
            <a:r>
              <a:rPr lang="en-US" altLang="zh-CN" sz="1800" dirty="0"/>
              <a:t>5. </a:t>
            </a:r>
            <a:r>
              <a:rPr lang="zh-CN" altLang="en-US" sz="1800" dirty="0"/>
              <a:t>上一轮聘期内晋升专业技术职务人员，在晋升专业技术职务的当年度</a:t>
            </a:r>
            <a:r>
              <a:rPr lang="en-US" altLang="zh-CN" sz="1800" dirty="0"/>
              <a:t>1</a:t>
            </a:r>
            <a:r>
              <a:rPr lang="zh-CN" altLang="en-US" sz="1800" dirty="0"/>
              <a:t>月</a:t>
            </a:r>
            <a:r>
              <a:rPr lang="en-US" altLang="zh-CN" sz="1800" dirty="0"/>
              <a:t>1</a:t>
            </a:r>
            <a:r>
              <a:rPr lang="zh-CN" altLang="en-US" sz="1800" dirty="0"/>
              <a:t>日起的成果，可以作为本轮聘期岗位申请条件。</a:t>
            </a:r>
          </a:p>
          <a:p>
            <a:pPr>
              <a:lnSpc>
                <a:spcPct val="150000"/>
              </a:lnSpc>
            </a:pPr>
            <a:r>
              <a:rPr lang="en-US" altLang="zh-CN" sz="1800" dirty="0"/>
              <a:t>6. </a:t>
            </a:r>
            <a:r>
              <a:rPr lang="zh-CN" altLang="en-US" sz="1800" dirty="0"/>
              <a:t>在本次聘用过程中，新引进的应届毕业博士在</a:t>
            </a:r>
            <a:r>
              <a:rPr lang="en-US" altLang="zh-CN" sz="1800" dirty="0"/>
              <a:t>3</a:t>
            </a:r>
            <a:r>
              <a:rPr lang="zh-CN" altLang="en-US" sz="1800" dirty="0"/>
              <a:t>个月见习期内的，岗位等级为十级；见习期已结束的博士可对应条件申请分级，但用于申请岗位分级的成果须为来校受聘讲师岗位后的成果。</a:t>
            </a:r>
          </a:p>
          <a:p>
            <a:pPr>
              <a:lnSpc>
                <a:spcPct val="150000"/>
              </a:lnSpc>
            </a:pPr>
            <a:endParaRPr lang="zh-CN" altLang="en-US" sz="1800" dirty="0"/>
          </a:p>
        </p:txBody>
      </p:sp>
    </p:spTree>
    <p:extLst>
      <p:ext uri="{BB962C8B-B14F-4D97-AF65-F5344CB8AC3E}">
        <p14:creationId xmlns:p14="http://schemas.microsoft.com/office/powerpoint/2010/main" val="25572415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7D2484-2FC4-4A2F-B646-E9FEA0FE9F12}"/>
              </a:ext>
            </a:extLst>
          </p:cNvPr>
          <p:cNvSpPr>
            <a:spLocks noGrp="1"/>
          </p:cNvSpPr>
          <p:nvPr>
            <p:ph type="title"/>
          </p:nvPr>
        </p:nvSpPr>
        <p:spPr/>
        <p:txBody>
          <a:bodyPr/>
          <a:lstStyle/>
          <a:p>
            <a:r>
              <a:rPr lang="zh-CN" altLang="en-US" dirty="0"/>
              <a:t>二、有关说明</a:t>
            </a:r>
          </a:p>
        </p:txBody>
      </p:sp>
      <p:sp>
        <p:nvSpPr>
          <p:cNvPr id="6" name="文本占位符 5">
            <a:extLst>
              <a:ext uri="{FF2B5EF4-FFF2-40B4-BE49-F238E27FC236}">
                <a16:creationId xmlns:a16="http://schemas.microsoft.com/office/drawing/2014/main" id="{E782D335-B577-46C1-B69E-9106E6D8052D}"/>
              </a:ext>
            </a:extLst>
          </p:cNvPr>
          <p:cNvSpPr>
            <a:spLocks noGrp="1"/>
          </p:cNvSpPr>
          <p:nvPr>
            <p:ph type="body" sz="quarter" idx="10"/>
          </p:nvPr>
        </p:nvSpPr>
        <p:spPr/>
        <p:txBody>
          <a:bodyPr>
            <a:noAutofit/>
          </a:bodyPr>
          <a:lstStyle/>
          <a:p>
            <a:pPr>
              <a:lnSpc>
                <a:spcPct val="150000"/>
              </a:lnSpc>
            </a:pPr>
            <a:r>
              <a:rPr lang="en-US" altLang="zh-CN" sz="1800" dirty="0"/>
              <a:t>7. </a:t>
            </a:r>
            <a:r>
              <a:rPr lang="zh-CN" altLang="en-US" sz="1800" dirty="0"/>
              <a:t>对教师和其他专业技术五级至七级岗位在</a:t>
            </a:r>
            <a:r>
              <a:rPr lang="en-US" altLang="zh-CN" sz="1800" dirty="0"/>
              <a:t>2:4:4</a:t>
            </a:r>
            <a:r>
              <a:rPr lang="zh-CN" altLang="en-US" sz="1800" dirty="0"/>
              <a:t>的比例范围内、八级至十级岗位在</a:t>
            </a:r>
            <a:r>
              <a:rPr lang="en-US" altLang="zh-CN" sz="1800" dirty="0"/>
              <a:t>3:4:3</a:t>
            </a:r>
            <a:r>
              <a:rPr lang="zh-CN" altLang="en-US" sz="1800" dirty="0"/>
              <a:t>的比例范围内、十一级、十二级岗位在</a:t>
            </a:r>
            <a:r>
              <a:rPr lang="en-US" altLang="zh-CN" sz="1800" dirty="0"/>
              <a:t>5:5</a:t>
            </a:r>
            <a:r>
              <a:rPr lang="zh-CN" altLang="en-US" sz="1800" dirty="0"/>
              <a:t>的比例范围内进行聘用。</a:t>
            </a:r>
            <a:r>
              <a:rPr lang="en-US" altLang="zh-CN" sz="1800" dirty="0"/>
              <a:t>【000000】</a:t>
            </a:r>
          </a:p>
          <a:p>
            <a:pPr>
              <a:lnSpc>
                <a:spcPct val="150000"/>
              </a:lnSpc>
            </a:pPr>
            <a:r>
              <a:rPr lang="en-US" altLang="zh-CN" sz="1800" dirty="0"/>
              <a:t>8. </a:t>
            </a:r>
            <a:r>
              <a:rPr lang="zh-CN" altLang="en-US" sz="1800" dirty="0"/>
              <a:t>对照</a:t>
            </a:r>
            <a:r>
              <a:rPr lang="en-US" altLang="zh-CN" sz="1800" dirty="0"/>
              <a:t>《</a:t>
            </a:r>
            <a:r>
              <a:rPr lang="zh-CN" altLang="en-US" sz="1800" dirty="0"/>
              <a:t>常州工学院岗位设置与聘用管理办法</a:t>
            </a:r>
            <a:r>
              <a:rPr lang="en-US" altLang="zh-CN" sz="1800" dirty="0"/>
              <a:t>》</a:t>
            </a:r>
            <a:r>
              <a:rPr lang="zh-CN" altLang="en-US" sz="1800" dirty="0"/>
              <a:t>中的聘 用条件，应聘人员在申请表中应填写符合所申请岗位的全部 条件。</a:t>
            </a:r>
          </a:p>
          <a:p>
            <a:pPr>
              <a:lnSpc>
                <a:spcPct val="150000"/>
              </a:lnSpc>
            </a:pPr>
            <a:r>
              <a:rPr lang="en-US" altLang="zh-CN" sz="1800" dirty="0"/>
              <a:t>9. </a:t>
            </a:r>
            <a:r>
              <a:rPr lang="zh-CN" altLang="en-US" sz="1800" dirty="0"/>
              <a:t>学院严格审核应聘人员递交的相关佐证材料，并注明与原件或事实是否相符。教师和其他专业技术三级至四级岗位的相关佐证材料均需与个人</a:t>
            </a:r>
            <a:r>
              <a:rPr lang="en-US" altLang="zh-CN" sz="1800" dirty="0"/>
              <a:t>《</a:t>
            </a:r>
            <a:r>
              <a:rPr lang="zh-CN" altLang="en-US" sz="1800" dirty="0"/>
              <a:t>岗位聘用申请表</a:t>
            </a:r>
            <a:r>
              <a:rPr lang="en-US" altLang="zh-CN" sz="1800" dirty="0"/>
              <a:t>》</a:t>
            </a:r>
            <a:r>
              <a:rPr lang="zh-CN" altLang="en-US" sz="1800" dirty="0"/>
              <a:t>一同报送人事处。 </a:t>
            </a:r>
          </a:p>
          <a:p>
            <a:pPr>
              <a:lnSpc>
                <a:spcPct val="150000"/>
              </a:lnSpc>
            </a:pPr>
            <a:r>
              <a:rPr lang="en-US" altLang="zh-CN" sz="1800" dirty="0"/>
              <a:t>10. </a:t>
            </a:r>
            <a:r>
              <a:rPr lang="zh-CN" altLang="en-US" sz="1800" dirty="0"/>
              <a:t>应聘人员的申请岗位如不在原所在单位，提交的</a:t>
            </a:r>
            <a:r>
              <a:rPr lang="en-US" altLang="zh-CN" sz="1800" dirty="0"/>
              <a:t>《</a:t>
            </a:r>
            <a:r>
              <a:rPr lang="zh-CN" altLang="en-US" sz="1800" dirty="0"/>
              <a:t>岗 位聘用申请表</a:t>
            </a:r>
            <a:r>
              <a:rPr lang="en-US" altLang="zh-CN" sz="1800" dirty="0"/>
              <a:t>》</a:t>
            </a:r>
            <a:r>
              <a:rPr lang="zh-CN" altLang="en-US" sz="1800" dirty="0"/>
              <a:t>须经原所在单位负责人签字同意。 </a:t>
            </a:r>
          </a:p>
          <a:p>
            <a:pPr>
              <a:lnSpc>
                <a:spcPct val="150000"/>
              </a:lnSpc>
            </a:pPr>
            <a:r>
              <a:rPr lang="en-US" altLang="zh-CN" sz="1800" dirty="0"/>
              <a:t>11. </a:t>
            </a:r>
            <a:r>
              <a:rPr lang="zh-CN" altLang="en-US" sz="1800" dirty="0"/>
              <a:t>低职高聘岗位聘用工作另行通知。</a:t>
            </a:r>
          </a:p>
          <a:p>
            <a:pPr>
              <a:lnSpc>
                <a:spcPct val="150000"/>
              </a:lnSpc>
            </a:pPr>
            <a:r>
              <a:rPr lang="en-US" altLang="zh-CN" sz="1800" dirty="0"/>
              <a:t>12.《</a:t>
            </a:r>
            <a:r>
              <a:rPr lang="zh-CN" altLang="en-US" sz="1800" dirty="0"/>
              <a:t>岗位聘用申请表</a:t>
            </a:r>
            <a:r>
              <a:rPr lang="en-US" altLang="zh-CN" sz="1800" dirty="0"/>
              <a:t>》</a:t>
            </a:r>
            <a:r>
              <a:rPr lang="zh-CN" altLang="en-US" sz="1800" dirty="0"/>
              <a:t>可在人事处网站“下载中心”下载。</a:t>
            </a:r>
          </a:p>
          <a:p>
            <a:pPr>
              <a:lnSpc>
                <a:spcPct val="150000"/>
              </a:lnSpc>
            </a:pPr>
            <a:endParaRPr lang="zh-CN" altLang="en-US" sz="1800" dirty="0"/>
          </a:p>
        </p:txBody>
      </p:sp>
    </p:spTree>
    <p:extLst>
      <p:ext uri="{BB962C8B-B14F-4D97-AF65-F5344CB8AC3E}">
        <p14:creationId xmlns:p14="http://schemas.microsoft.com/office/powerpoint/2010/main" val="3152953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C14462A9-4C85-4FD7-B051-3C5E2E64E45D}"/>
              </a:ext>
            </a:extLst>
          </p:cNvPr>
          <p:cNvSpPr>
            <a:spLocks noGrp="1"/>
          </p:cNvSpPr>
          <p:nvPr>
            <p:ph type="title"/>
          </p:nvPr>
        </p:nvSpPr>
        <p:spPr>
          <a:xfrm>
            <a:off x="4411794" y="2262962"/>
            <a:ext cx="7596592" cy="2867508"/>
          </a:xfrm>
        </p:spPr>
        <p:txBody>
          <a:bodyPr/>
          <a:lstStyle/>
          <a:p>
            <a:r>
              <a:rPr lang="zh-CN" altLang="en-US" dirty="0"/>
              <a:t>第五部分 </a:t>
            </a:r>
            <a:br>
              <a:rPr lang="en-US" altLang="zh-CN" dirty="0"/>
            </a:br>
            <a:r>
              <a:rPr lang="zh-CN" altLang="en-US" dirty="0"/>
              <a:t>外国语学院</a:t>
            </a:r>
            <a:r>
              <a:rPr lang="en-US" altLang="zh-CN" dirty="0"/>
              <a:t>2019-2021</a:t>
            </a:r>
            <a:r>
              <a:rPr lang="zh-CN" altLang="en-US" dirty="0"/>
              <a:t>聘期岗位聘用承诺书</a:t>
            </a:r>
            <a:br>
              <a:rPr lang="zh-CN" altLang="en-US" dirty="0"/>
            </a:br>
            <a:endParaRPr lang="zh-CN" altLang="en-US" dirty="0"/>
          </a:p>
        </p:txBody>
      </p:sp>
    </p:spTree>
    <p:extLst>
      <p:ext uri="{BB962C8B-B14F-4D97-AF65-F5344CB8AC3E}">
        <p14:creationId xmlns:p14="http://schemas.microsoft.com/office/powerpoint/2010/main" val="32727064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C7D2484-2FC4-4A2F-B646-E9FEA0FE9F12}"/>
              </a:ext>
            </a:extLst>
          </p:cNvPr>
          <p:cNvSpPr>
            <a:spLocks noGrp="1"/>
          </p:cNvSpPr>
          <p:nvPr>
            <p:ph type="title"/>
          </p:nvPr>
        </p:nvSpPr>
        <p:spPr/>
        <p:txBody>
          <a:bodyPr>
            <a:normAutofit/>
          </a:bodyPr>
          <a:lstStyle/>
          <a:p>
            <a:r>
              <a:rPr lang="zh-CN" altLang="en-US" dirty="0"/>
              <a:t>外国语学院</a:t>
            </a:r>
            <a:r>
              <a:rPr lang="en-US" altLang="zh-CN" dirty="0"/>
              <a:t>2019-2021</a:t>
            </a:r>
            <a:r>
              <a:rPr lang="zh-CN" altLang="en-US" dirty="0"/>
              <a:t>聘期岗位聘用承诺书</a:t>
            </a:r>
          </a:p>
        </p:txBody>
      </p:sp>
      <p:sp>
        <p:nvSpPr>
          <p:cNvPr id="6" name="文本占位符 5">
            <a:extLst>
              <a:ext uri="{FF2B5EF4-FFF2-40B4-BE49-F238E27FC236}">
                <a16:creationId xmlns:a16="http://schemas.microsoft.com/office/drawing/2014/main" id="{E782D335-B577-46C1-B69E-9106E6D8052D}"/>
              </a:ext>
            </a:extLst>
          </p:cNvPr>
          <p:cNvSpPr>
            <a:spLocks noGrp="1"/>
          </p:cNvSpPr>
          <p:nvPr>
            <p:ph type="body" sz="quarter" idx="10"/>
          </p:nvPr>
        </p:nvSpPr>
        <p:spPr>
          <a:xfrm>
            <a:off x="593725" y="1624013"/>
            <a:ext cx="10868025" cy="4908989"/>
          </a:xfrm>
        </p:spPr>
        <p:txBody>
          <a:bodyPr>
            <a:noAutofit/>
          </a:bodyPr>
          <a:lstStyle/>
          <a:p>
            <a:pPr>
              <a:lnSpc>
                <a:spcPct val="170000"/>
              </a:lnSpc>
            </a:pPr>
            <a:r>
              <a:rPr lang="zh-CN" altLang="en-US" sz="1600" dirty="0"/>
              <a:t>本人在应聘外国语学院工作岗位之前，认真阅读了外国语学院各类</a:t>
            </a:r>
            <a:r>
              <a:rPr lang="en-US" altLang="zh-CN" sz="1600" dirty="0"/>
              <a:t>《</a:t>
            </a:r>
            <a:r>
              <a:rPr lang="zh-CN" altLang="en-US" sz="1600" dirty="0"/>
              <a:t>岗位说明书</a:t>
            </a:r>
            <a:r>
              <a:rPr lang="en-US" altLang="zh-CN" sz="1600" dirty="0"/>
              <a:t>》</a:t>
            </a:r>
            <a:r>
              <a:rPr lang="zh-CN" altLang="en-US" sz="1600" dirty="0"/>
              <a:t>，清楚岗位职责。本人郑重承诺，受聘外国语学院相应岗位之后，一定按照岗位职责要求完成受聘岗位规定的工作任务。对于聘期内学校下达的年度目标责任书中的相关任务，尤其是核心目标任务（具体指纵横项到账经费、</a:t>
            </a:r>
            <a:r>
              <a:rPr lang="en-US" altLang="zh-CN" sz="1600" dirty="0"/>
              <a:t>SCI/SSCI/ CSSCI/A&amp;HCI</a:t>
            </a:r>
            <a:r>
              <a:rPr lang="zh-CN" altLang="en-US" sz="1600" dirty="0"/>
              <a:t>收录论文、省部级及以上项目与获奖等），确保按年度完成；对于教学任务（含成人教育、助学二学历、短期培训等）、班主任（学业导师）以及学校分配的各类监考任务安排等，确保积极主动承担；对于培训与创收等社会服务工作，确保完成学院下达的指标任务。本人一定会信守承诺，若没有充分履行岗位职责，愿意按照学院奖励性绩效工资分配方案领取绩效工资；如因没有充分履行岗位职责导致的聘期考核基本合格或不合格，本人愿意承担相应的后果。</a:t>
            </a:r>
          </a:p>
          <a:p>
            <a:pPr>
              <a:lnSpc>
                <a:spcPct val="170000"/>
              </a:lnSpc>
            </a:pPr>
            <a:r>
              <a:rPr lang="zh-CN" altLang="en-US" sz="1600" dirty="0"/>
              <a:t>    本承诺书一式三份，学院、系部室和个人各留存一份。</a:t>
            </a:r>
          </a:p>
          <a:p>
            <a:pPr algn="r">
              <a:lnSpc>
                <a:spcPct val="170000"/>
              </a:lnSpc>
            </a:pPr>
            <a:r>
              <a:rPr lang="zh-CN" altLang="en-US" sz="1600" dirty="0"/>
              <a:t>承诺人：</a:t>
            </a:r>
          </a:p>
          <a:p>
            <a:pPr algn="r">
              <a:lnSpc>
                <a:spcPct val="170000"/>
              </a:lnSpc>
            </a:pPr>
            <a:r>
              <a:rPr lang="en-US" altLang="zh-CN" sz="1600" dirty="0"/>
              <a:t>2019</a:t>
            </a:r>
            <a:r>
              <a:rPr lang="zh-CN" altLang="en-US" sz="1600" dirty="0"/>
              <a:t>年</a:t>
            </a:r>
            <a:r>
              <a:rPr lang="en-US" altLang="zh-CN" sz="1600" dirty="0"/>
              <a:t>5</a:t>
            </a:r>
            <a:r>
              <a:rPr lang="zh-CN" altLang="en-US" sz="1600" dirty="0"/>
              <a:t>月</a:t>
            </a:r>
            <a:r>
              <a:rPr lang="en-US" altLang="zh-CN" sz="1600" dirty="0"/>
              <a:t>31</a:t>
            </a:r>
            <a:r>
              <a:rPr lang="zh-CN" altLang="en-US" sz="1600" dirty="0"/>
              <a:t>日</a:t>
            </a:r>
          </a:p>
          <a:p>
            <a:pPr>
              <a:lnSpc>
                <a:spcPct val="170000"/>
              </a:lnSpc>
            </a:pPr>
            <a:endParaRPr lang="zh-CN" altLang="en-US" sz="1600" dirty="0"/>
          </a:p>
        </p:txBody>
      </p:sp>
    </p:spTree>
    <p:extLst>
      <p:ext uri="{BB962C8B-B14F-4D97-AF65-F5344CB8AC3E}">
        <p14:creationId xmlns:p14="http://schemas.microsoft.com/office/powerpoint/2010/main" val="1523145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1916113"/>
            <a:ext cx="12192000" cy="2713037"/>
          </a:xfrm>
          <a:prstGeom prst="rect">
            <a:avLst/>
          </a:prstGeom>
          <a:gradFill>
            <a:gsLst>
              <a:gs pos="0">
                <a:srgbClr val="A22700"/>
              </a:gs>
              <a:gs pos="100000">
                <a:schemeClr val="bg1">
                  <a:lumMod val="95000"/>
                </a:schemeClr>
              </a:gs>
              <a:gs pos="66000">
                <a:srgbClr val="A22700"/>
              </a:gs>
            </a:gsLst>
            <a:path path="circle">
              <a:fillToRect t="100000" r="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280390" y="1758767"/>
            <a:ext cx="6794501" cy="4084195"/>
          </a:xfrm>
          <a:prstGeom prst="rect">
            <a:avLst/>
          </a:prstGeom>
          <a:noFill/>
          <a:ln w="19050">
            <a:noFill/>
            <a:prstDash val="dash"/>
          </a:ln>
        </p:spPr>
        <p:txBody>
          <a:bodyPr wrap="square" rtlCol="0">
            <a:spAutoFit/>
          </a:bodyPr>
          <a:lstStyle/>
          <a:p>
            <a:pPr algn="ctr">
              <a:lnSpc>
                <a:spcPct val="150000"/>
              </a:lnSpc>
            </a:pPr>
            <a:r>
              <a:rPr lang="zh-CN" altLang="en-US" sz="6000" b="1" spc="300" dirty="0">
                <a:solidFill>
                  <a:srgbClr val="FFFF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人</a:t>
            </a:r>
            <a:r>
              <a:rPr lang="zh-CN" altLang="en-US" sz="6000" b="1" spc="300" dirty="0">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在一起叫聚会</a:t>
            </a:r>
          </a:p>
          <a:p>
            <a:pPr algn="ctr">
              <a:lnSpc>
                <a:spcPct val="150000"/>
              </a:lnSpc>
            </a:pPr>
            <a:r>
              <a:rPr lang="zh-CN" altLang="en-US" sz="6000" b="1" spc="300" dirty="0">
                <a:solidFill>
                  <a:srgbClr val="FFFF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心</a:t>
            </a:r>
            <a:r>
              <a:rPr lang="zh-CN" altLang="en-US" sz="6000" b="1" spc="300" dirty="0">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在一起叫团队</a:t>
            </a:r>
          </a:p>
          <a:p>
            <a:pPr algn="ctr">
              <a:lnSpc>
                <a:spcPct val="150000"/>
              </a:lnSpc>
            </a:pPr>
            <a:r>
              <a:rPr lang="zh-CN" altLang="en-US" sz="6000" b="1" spc="300" dirty="0">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谢！</a:t>
            </a:r>
            <a:endParaRPr lang="zh-CN" altLang="en-US" sz="9600" b="1" dirty="0">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grpSp>
        <p:nvGrpSpPr>
          <p:cNvPr id="4" name="组合 3"/>
          <p:cNvGrpSpPr/>
          <p:nvPr/>
        </p:nvGrpSpPr>
        <p:grpSpPr>
          <a:xfrm>
            <a:off x="-1" y="4629150"/>
            <a:ext cx="12193495" cy="2228850"/>
            <a:chOff x="-1" y="4629150"/>
            <a:chExt cx="12193495" cy="2228850"/>
          </a:xfrm>
        </p:grpSpPr>
        <p:pic>
          <p:nvPicPr>
            <p:cNvPr id="7" name="Picture 1" descr="C:\Users\Administrator\AppData\Roaming\Tencent\Users\410358780\QQ\WinTemp\RichOle\C5VVWCB6LZHRT18J$SOFBAP.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059" r="2015" b="3988"/>
            <a:stretch/>
          </p:blipFill>
          <p:spPr bwMode="auto">
            <a:xfrm>
              <a:off x="6184900" y="4629150"/>
              <a:ext cx="6008594" cy="2228850"/>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C:\Users\Administrator\AppData\Roaming\Tencent\Users\410358780\QQ\WinTemp\RichOle\C5VVWCB6LZHRT18J$SOFBAP.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2015" b="3988"/>
            <a:stretch/>
          </p:blipFill>
          <p:spPr bwMode="auto">
            <a:xfrm>
              <a:off x="-1" y="4629150"/>
              <a:ext cx="6851895" cy="2228850"/>
            </a:xfrm>
            <a:prstGeom prst="rect">
              <a:avLst/>
            </a:prstGeom>
            <a:noFill/>
            <a:extLst>
              <a:ext uri="{909E8E84-426E-40DD-AFC4-6F175D3DCCD1}">
                <a14:hiddenFill xmlns:a14="http://schemas.microsoft.com/office/drawing/2010/main">
                  <a:solidFill>
                    <a:srgbClr val="FFFFFF"/>
                  </a:solidFill>
                </a14:hiddenFill>
              </a:ext>
            </a:extLst>
          </p:spPr>
        </p:pic>
      </p:grpSp>
      <p:pic>
        <p:nvPicPr>
          <p:cNvPr id="9" name="Picture 2" descr="F:\ppt等\校园图片\新logo\czu 新log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599" y="413452"/>
            <a:ext cx="3617627" cy="983676"/>
          </a:xfrm>
          <a:prstGeom prst="rect">
            <a:avLst/>
          </a:prstGeom>
          <a:noFill/>
          <a:extLst>
            <a:ext uri="{909E8E84-426E-40DD-AFC4-6F175D3DCCD1}">
              <a14:hiddenFill xmlns:a14="http://schemas.microsoft.com/office/drawing/2010/main">
                <a:solidFill>
                  <a:srgbClr val="FFFFFF"/>
                </a:solidFill>
              </a14:hiddenFill>
            </a:ext>
          </a:extLst>
        </p:spPr>
      </p:pic>
      <p:pic>
        <p:nvPicPr>
          <p:cNvPr id="5" name="图片 4"/>
          <p:cNvPicPr>
            <a:picLocks noChangeAspect="1"/>
          </p:cNvPicPr>
          <p:nvPr/>
        </p:nvPicPr>
        <p:blipFill rotWithShape="1">
          <a:blip r:embed="rId4" cstate="print">
            <a:extLst>
              <a:ext uri="{28A0092B-C50C-407E-A947-70E740481C1C}">
                <a14:useLocalDpi xmlns:a14="http://schemas.microsoft.com/office/drawing/2010/main" val="0"/>
              </a:ext>
            </a:extLst>
          </a:blip>
          <a:srcRect l="21009" t="289" r="18929" b="13127"/>
          <a:stretch/>
        </p:blipFill>
        <p:spPr>
          <a:xfrm>
            <a:off x="7660341" y="1916113"/>
            <a:ext cx="3830918" cy="2652935"/>
          </a:xfrm>
          <a:prstGeom prst="parallelogram">
            <a:avLst/>
          </a:prstGeom>
          <a:ln w="38100">
            <a:solidFill>
              <a:schemeClr val="bg1"/>
            </a:solidFill>
          </a:ln>
          <a:effectLst>
            <a:outerShdw blurRad="50800" dist="38100" dir="2700000" algn="tl" rotWithShape="0">
              <a:prstClr val="black">
                <a:alpha val="40000"/>
              </a:prstClr>
            </a:outerShdw>
          </a:effectLst>
        </p:spPr>
      </p:pic>
      <p:sp>
        <p:nvSpPr>
          <p:cNvPr id="10" name="TextBox 9"/>
          <p:cNvSpPr txBox="1"/>
          <p:nvPr/>
        </p:nvSpPr>
        <p:spPr>
          <a:xfrm>
            <a:off x="6184900" y="5389632"/>
            <a:ext cx="5562600" cy="769441"/>
          </a:xfrm>
          <a:prstGeom prst="rect">
            <a:avLst/>
          </a:prstGeom>
          <a:noFill/>
        </p:spPr>
        <p:txBody>
          <a:bodyPr wrap="square" rtlCol="0">
            <a:spAutoFit/>
          </a:bodyPr>
          <a:lstStyle/>
          <a:p>
            <a:pPr algn="r"/>
            <a:r>
              <a:rPr lang="zh-CN" altLang="en-US" sz="4400" b="1" dirty="0">
                <a:solidFill>
                  <a:schemeClr val="bg2">
                    <a:lumMod val="10000"/>
                  </a:schemeClr>
                </a:solidFill>
                <a:latin typeface="黑体" pitchFamily="49" charset="-122"/>
                <a:ea typeface="黑体" pitchFamily="49" charset="-122"/>
              </a:rPr>
              <a:t>教会学成  守正有为</a:t>
            </a:r>
          </a:p>
        </p:txBody>
      </p:sp>
    </p:spTree>
    <p:extLst>
      <p:ext uri="{BB962C8B-B14F-4D97-AF65-F5344CB8AC3E}">
        <p14:creationId xmlns:p14="http://schemas.microsoft.com/office/powerpoint/2010/main" val="65730101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CB85C101-D70B-49D8-87DD-8B6F45FD9D3F}"/>
              </a:ext>
            </a:extLst>
          </p:cNvPr>
          <p:cNvSpPr>
            <a:spLocks noGrp="1"/>
          </p:cNvSpPr>
          <p:nvPr>
            <p:ph type="title"/>
          </p:nvPr>
        </p:nvSpPr>
        <p:spPr/>
        <p:txBody>
          <a:bodyPr/>
          <a:lstStyle/>
          <a:p>
            <a:r>
              <a:rPr lang="en-US" altLang="zh-CN" dirty="0"/>
              <a:t>I</a:t>
            </a:r>
            <a:r>
              <a:rPr lang="zh-CN" altLang="en-US" dirty="0"/>
              <a:t>（学校制定，校级教代会通过，已正式发文）</a:t>
            </a:r>
          </a:p>
        </p:txBody>
      </p:sp>
      <p:sp>
        <p:nvSpPr>
          <p:cNvPr id="2" name="文本占位符 1">
            <a:extLst>
              <a:ext uri="{FF2B5EF4-FFF2-40B4-BE49-F238E27FC236}">
                <a16:creationId xmlns:a16="http://schemas.microsoft.com/office/drawing/2014/main" id="{97E56858-DD73-471D-9C83-45F8B0CC2230}"/>
              </a:ext>
            </a:extLst>
          </p:cNvPr>
          <p:cNvSpPr>
            <a:spLocks noGrp="1"/>
          </p:cNvSpPr>
          <p:nvPr>
            <p:ph type="body" sz="quarter" idx="10"/>
          </p:nvPr>
        </p:nvSpPr>
        <p:spPr/>
        <p:txBody>
          <a:bodyPr/>
          <a:lstStyle/>
          <a:p>
            <a:endParaRPr lang="zh-CN" altLang="en-US" dirty="0"/>
          </a:p>
        </p:txBody>
      </p:sp>
      <p:pic>
        <p:nvPicPr>
          <p:cNvPr id="1026" name="Picture 15882">
            <a:extLst>
              <a:ext uri="{FF2B5EF4-FFF2-40B4-BE49-F238E27FC236}">
                <a16:creationId xmlns:a16="http://schemas.microsoft.com/office/drawing/2014/main" id="{39A51251-5B5F-48FE-AB57-1312A5D02D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5239" y="1392889"/>
            <a:ext cx="7571102" cy="4798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45026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CB85C101-D70B-49D8-87DD-8B6F45FD9D3F}"/>
              </a:ext>
            </a:extLst>
          </p:cNvPr>
          <p:cNvSpPr>
            <a:spLocks noGrp="1"/>
          </p:cNvSpPr>
          <p:nvPr>
            <p:ph type="title"/>
          </p:nvPr>
        </p:nvSpPr>
        <p:spPr/>
        <p:txBody>
          <a:bodyPr/>
          <a:lstStyle/>
          <a:p>
            <a:r>
              <a:rPr lang="en-US" altLang="zh-CN" dirty="0"/>
              <a:t>II</a:t>
            </a:r>
            <a:r>
              <a:rPr lang="zh-CN" altLang="en-US" dirty="0"/>
              <a:t>（外国语学院制定）</a:t>
            </a:r>
          </a:p>
        </p:txBody>
      </p:sp>
      <p:sp>
        <p:nvSpPr>
          <p:cNvPr id="2" name="文本占位符 1">
            <a:extLst>
              <a:ext uri="{FF2B5EF4-FFF2-40B4-BE49-F238E27FC236}">
                <a16:creationId xmlns:a16="http://schemas.microsoft.com/office/drawing/2014/main" id="{97E56858-DD73-471D-9C83-45F8B0CC2230}"/>
              </a:ext>
            </a:extLst>
          </p:cNvPr>
          <p:cNvSpPr>
            <a:spLocks noGrp="1"/>
          </p:cNvSpPr>
          <p:nvPr>
            <p:ph type="body" sz="quarter" idx="10"/>
          </p:nvPr>
        </p:nvSpPr>
        <p:spPr/>
        <p:txBody>
          <a:bodyPr/>
          <a:lstStyle/>
          <a:p>
            <a:endParaRPr lang="zh-CN" altLang="en-US" dirty="0"/>
          </a:p>
        </p:txBody>
      </p:sp>
      <p:graphicFrame>
        <p:nvGraphicFramePr>
          <p:cNvPr id="8" name="表格 7">
            <a:extLst>
              <a:ext uri="{FF2B5EF4-FFF2-40B4-BE49-F238E27FC236}">
                <a16:creationId xmlns:a16="http://schemas.microsoft.com/office/drawing/2014/main" id="{D3B03D22-17BF-47DB-902A-859D1A64692B}"/>
              </a:ext>
            </a:extLst>
          </p:cNvPr>
          <p:cNvGraphicFramePr>
            <a:graphicFrameLocks noGrp="1"/>
          </p:cNvGraphicFramePr>
          <p:nvPr>
            <p:extLst>
              <p:ext uri="{D42A27DB-BD31-4B8C-83A1-F6EECF244321}">
                <p14:modId xmlns:p14="http://schemas.microsoft.com/office/powerpoint/2010/main" val="4149136686"/>
              </p:ext>
            </p:extLst>
          </p:nvPr>
        </p:nvGraphicFramePr>
        <p:xfrm>
          <a:off x="1057618" y="1480794"/>
          <a:ext cx="9893147" cy="4556449"/>
        </p:xfrm>
        <a:graphic>
          <a:graphicData uri="http://schemas.openxmlformats.org/drawingml/2006/table">
            <a:tbl>
              <a:tblPr firstRow="1" firstCol="1" bandRow="1"/>
              <a:tblGrid>
                <a:gridCol w="2454636">
                  <a:extLst>
                    <a:ext uri="{9D8B030D-6E8A-4147-A177-3AD203B41FA5}">
                      <a16:colId xmlns:a16="http://schemas.microsoft.com/office/drawing/2014/main" val="3159872381"/>
                    </a:ext>
                  </a:extLst>
                </a:gridCol>
                <a:gridCol w="2613466">
                  <a:extLst>
                    <a:ext uri="{9D8B030D-6E8A-4147-A177-3AD203B41FA5}">
                      <a16:colId xmlns:a16="http://schemas.microsoft.com/office/drawing/2014/main" val="291837483"/>
                    </a:ext>
                  </a:extLst>
                </a:gridCol>
                <a:gridCol w="2613466">
                  <a:extLst>
                    <a:ext uri="{9D8B030D-6E8A-4147-A177-3AD203B41FA5}">
                      <a16:colId xmlns:a16="http://schemas.microsoft.com/office/drawing/2014/main" val="2585693905"/>
                    </a:ext>
                  </a:extLst>
                </a:gridCol>
                <a:gridCol w="2211579">
                  <a:extLst>
                    <a:ext uri="{9D8B030D-6E8A-4147-A177-3AD203B41FA5}">
                      <a16:colId xmlns:a16="http://schemas.microsoft.com/office/drawing/2014/main" val="4184076129"/>
                    </a:ext>
                  </a:extLst>
                </a:gridCol>
              </a:tblGrid>
              <a:tr h="1910889">
                <a:tc>
                  <a:txBody>
                    <a:bodyPr/>
                    <a:lstStyle/>
                    <a:p>
                      <a:pPr marL="6350" marR="103505" indent="-6350">
                        <a:lnSpc>
                          <a:spcPct val="107000"/>
                        </a:lnSpc>
                        <a:spcAft>
                          <a:spcPts val="20"/>
                        </a:spcAft>
                      </a:pPr>
                      <a:r>
                        <a:rPr lang="en-US" sz="2000" b="1" kern="100" dirty="0">
                          <a:solidFill>
                            <a:srgbClr val="000000"/>
                          </a:solidFill>
                          <a:effectLst/>
                          <a:latin typeface="+mn-ea"/>
                          <a:ea typeface="+mn-ea"/>
                          <a:cs typeface="微软雅黑" panose="020B0503020204020204" pitchFamily="34" charset="-122"/>
                        </a:rPr>
                        <a:t> </a:t>
                      </a:r>
                      <a:endParaRPr lang="zh-CN" sz="2000" b="1" kern="100" dirty="0">
                        <a:solidFill>
                          <a:srgbClr val="000000"/>
                        </a:solidFill>
                        <a:effectLst/>
                        <a:latin typeface="+mn-ea"/>
                        <a:ea typeface="+mn-ea"/>
                        <a:cs typeface="微软雅黑" panose="020B0503020204020204" pitchFamily="34" charset="-122"/>
                      </a:endParaRPr>
                    </a:p>
                    <a:p>
                      <a:pPr marL="6350" marR="103505" indent="-6350">
                        <a:lnSpc>
                          <a:spcPct val="107000"/>
                        </a:lnSpc>
                        <a:spcAft>
                          <a:spcPts val="20"/>
                        </a:spcAft>
                      </a:pPr>
                      <a:endParaRPr lang="en-US" altLang="zh-CN" sz="2000" b="1" kern="100" dirty="0">
                        <a:solidFill>
                          <a:srgbClr val="000000"/>
                        </a:solidFill>
                        <a:effectLst/>
                        <a:latin typeface="+mn-ea"/>
                        <a:ea typeface="+mn-ea"/>
                        <a:cs typeface="微软雅黑" panose="020B0503020204020204" pitchFamily="34" charset="-122"/>
                      </a:endParaRPr>
                    </a:p>
                    <a:p>
                      <a:pPr marL="6350" marR="103505" indent="-6350">
                        <a:lnSpc>
                          <a:spcPct val="107000"/>
                        </a:lnSpc>
                        <a:spcAft>
                          <a:spcPts val="20"/>
                        </a:spcAft>
                      </a:pPr>
                      <a:r>
                        <a:rPr lang="zh-CN" sz="2000" b="1" kern="100" dirty="0">
                          <a:solidFill>
                            <a:srgbClr val="000000"/>
                          </a:solidFill>
                          <a:effectLst/>
                          <a:latin typeface="+mn-ea"/>
                          <a:ea typeface="+mn-ea"/>
                          <a:cs typeface="微软雅黑" panose="020B0503020204020204" pitchFamily="34" charset="-122"/>
                        </a:rPr>
                        <a:t>岗位</a:t>
                      </a:r>
                      <a:r>
                        <a:rPr lang="en-US" sz="2000" b="1" kern="100" dirty="0">
                          <a:solidFill>
                            <a:srgbClr val="000000"/>
                          </a:solidFill>
                          <a:effectLst/>
                          <a:latin typeface="+mn-ea"/>
                          <a:ea typeface="+mn-ea"/>
                          <a:cs typeface="微软雅黑" panose="020B0503020204020204" pitchFamily="34" charset="-122"/>
                        </a:rPr>
                        <a:t>         </a:t>
                      </a:r>
                      <a:r>
                        <a:rPr lang="zh-CN" sz="2000" b="1" kern="100" dirty="0">
                          <a:solidFill>
                            <a:srgbClr val="000000"/>
                          </a:solidFill>
                          <a:effectLst/>
                          <a:latin typeface="+mn-ea"/>
                          <a:ea typeface="+mn-ea"/>
                          <a:cs typeface="微软雅黑" panose="020B0503020204020204" pitchFamily="34" charset="-122"/>
                        </a:rPr>
                        <a:t>岗位</a:t>
                      </a:r>
                    </a:p>
                    <a:p>
                      <a:pPr marL="6350" marR="103505" indent="-6350">
                        <a:lnSpc>
                          <a:spcPct val="107000"/>
                        </a:lnSpc>
                        <a:spcAft>
                          <a:spcPts val="20"/>
                        </a:spcAft>
                      </a:pPr>
                      <a:r>
                        <a:rPr lang="zh-CN" sz="2000" b="1" kern="100" dirty="0">
                          <a:solidFill>
                            <a:srgbClr val="000000"/>
                          </a:solidFill>
                          <a:effectLst/>
                          <a:latin typeface="+mn-ea"/>
                          <a:ea typeface="+mn-ea"/>
                          <a:cs typeface="微软雅黑" panose="020B0503020204020204" pitchFamily="34" charset="-122"/>
                        </a:rPr>
                        <a:t>等级</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a:txBody>
                    <a:bodyPr/>
                    <a:lstStyle/>
                    <a:p>
                      <a:pPr marL="6350" marR="103505" indent="-6350" algn="ctr">
                        <a:lnSpc>
                          <a:spcPct val="107000"/>
                        </a:lnSpc>
                        <a:spcAft>
                          <a:spcPts val="20"/>
                        </a:spcAft>
                      </a:pPr>
                      <a:r>
                        <a:rPr lang="zh-CN" sz="2000" b="1" kern="100">
                          <a:solidFill>
                            <a:srgbClr val="000000"/>
                          </a:solidFill>
                          <a:effectLst/>
                          <a:latin typeface="+mn-ea"/>
                          <a:ea typeface="+mn-ea"/>
                          <a:cs typeface="微软雅黑" panose="020B0503020204020204" pitchFamily="34" charset="-122"/>
                        </a:rPr>
                        <a:t>教学科研并重岗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3505" indent="-6350" algn="ctr">
                        <a:lnSpc>
                          <a:spcPct val="107000"/>
                        </a:lnSpc>
                        <a:spcAft>
                          <a:spcPts val="20"/>
                        </a:spcAft>
                      </a:pPr>
                      <a:r>
                        <a:rPr lang="zh-CN" sz="2000" b="1" kern="100">
                          <a:solidFill>
                            <a:srgbClr val="000000"/>
                          </a:solidFill>
                          <a:effectLst/>
                          <a:latin typeface="+mn-ea"/>
                          <a:ea typeface="+mn-ea"/>
                          <a:cs typeface="微软雅黑" panose="020B0503020204020204" pitchFamily="34" charset="-122"/>
                        </a:rPr>
                        <a:t>教学为主岗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3505" indent="-6350" algn="ctr">
                        <a:lnSpc>
                          <a:spcPct val="107000"/>
                        </a:lnSpc>
                        <a:spcAft>
                          <a:spcPts val="20"/>
                        </a:spcAft>
                      </a:pPr>
                      <a:r>
                        <a:rPr lang="zh-CN" sz="2000" b="1" kern="100">
                          <a:solidFill>
                            <a:srgbClr val="000000"/>
                          </a:solidFill>
                          <a:effectLst/>
                          <a:latin typeface="+mn-ea"/>
                          <a:ea typeface="+mn-ea"/>
                          <a:cs typeface="微软雅黑" panose="020B0503020204020204" pitchFamily="34" charset="-122"/>
                        </a:rPr>
                        <a:t>科研为主岗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3643151"/>
                  </a:ext>
                </a:extLst>
              </a:tr>
              <a:tr h="529112">
                <a:tc>
                  <a:txBody>
                    <a:bodyPr/>
                    <a:lstStyle/>
                    <a:p>
                      <a:pPr marL="6350" marR="103505" indent="-6350" algn="ctr">
                        <a:lnSpc>
                          <a:spcPct val="107000"/>
                        </a:lnSpc>
                        <a:spcAft>
                          <a:spcPts val="20"/>
                        </a:spcAft>
                      </a:pPr>
                      <a:r>
                        <a:rPr lang="zh-CN" sz="2000" b="1" kern="100">
                          <a:solidFill>
                            <a:srgbClr val="000000"/>
                          </a:solidFill>
                          <a:effectLst/>
                          <a:latin typeface="+mn-ea"/>
                          <a:ea typeface="+mn-ea"/>
                          <a:cs typeface="微软雅黑" panose="020B0503020204020204" pitchFamily="34" charset="-122"/>
                        </a:rPr>
                        <a:t>八级</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3505" indent="-6350" algn="ctr">
                        <a:lnSpc>
                          <a:spcPct val="107000"/>
                        </a:lnSpc>
                        <a:spcAft>
                          <a:spcPts val="20"/>
                        </a:spcAft>
                      </a:pPr>
                      <a:r>
                        <a:rPr lang="en-US" sz="2000" b="1" kern="100" dirty="0">
                          <a:solidFill>
                            <a:srgbClr val="000000"/>
                          </a:solidFill>
                          <a:effectLst/>
                          <a:latin typeface="+mn-ea"/>
                          <a:ea typeface="+mn-ea"/>
                          <a:cs typeface="微软雅黑" panose="020B0503020204020204" pitchFamily="34" charset="-122"/>
                        </a:rPr>
                        <a:t>90</a:t>
                      </a:r>
                      <a:endParaRPr lang="zh-CN" sz="2000" b="1" kern="100" dirty="0">
                        <a:solidFill>
                          <a:srgbClr val="000000"/>
                        </a:solidFill>
                        <a:effectLst/>
                        <a:latin typeface="+mn-ea"/>
                        <a:ea typeface="+mn-ea"/>
                        <a:cs typeface="微软雅黑" panose="020B0503020204020204"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3505" indent="-6350" algn="ctr">
                        <a:lnSpc>
                          <a:spcPct val="107000"/>
                        </a:lnSpc>
                        <a:spcAft>
                          <a:spcPts val="20"/>
                        </a:spcAft>
                      </a:pPr>
                      <a:r>
                        <a:rPr lang="en-US" sz="2000" b="1" kern="100">
                          <a:solidFill>
                            <a:srgbClr val="000000"/>
                          </a:solidFill>
                          <a:effectLst/>
                          <a:latin typeface="+mn-ea"/>
                          <a:ea typeface="+mn-ea"/>
                          <a:cs typeface="微软雅黑" panose="020B0503020204020204" pitchFamily="34" charset="-122"/>
                        </a:rPr>
                        <a:t>30</a:t>
                      </a:r>
                      <a:endParaRPr lang="zh-CN" sz="2000" b="1" kern="100">
                        <a:solidFill>
                          <a:srgbClr val="000000"/>
                        </a:solidFill>
                        <a:effectLst/>
                        <a:latin typeface="+mn-ea"/>
                        <a:ea typeface="+mn-ea"/>
                        <a:cs typeface="微软雅黑" panose="020B0503020204020204"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3505" indent="-6350" algn="ctr">
                        <a:lnSpc>
                          <a:spcPct val="107000"/>
                        </a:lnSpc>
                        <a:spcAft>
                          <a:spcPts val="20"/>
                        </a:spcAft>
                      </a:pPr>
                      <a:r>
                        <a:rPr lang="en-US" sz="2000" b="1" kern="100">
                          <a:solidFill>
                            <a:srgbClr val="000000"/>
                          </a:solidFill>
                          <a:effectLst/>
                          <a:latin typeface="+mn-ea"/>
                          <a:ea typeface="+mn-ea"/>
                          <a:cs typeface="微软雅黑" panose="020B0503020204020204" pitchFamily="34" charset="-122"/>
                        </a:rPr>
                        <a:t>270</a:t>
                      </a:r>
                      <a:endParaRPr lang="zh-CN" sz="2000" b="1" kern="100">
                        <a:solidFill>
                          <a:srgbClr val="000000"/>
                        </a:solidFill>
                        <a:effectLst/>
                        <a:latin typeface="+mn-ea"/>
                        <a:ea typeface="+mn-ea"/>
                        <a:cs typeface="微软雅黑" panose="020B0503020204020204"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395784"/>
                  </a:ext>
                </a:extLst>
              </a:tr>
              <a:tr h="529112">
                <a:tc>
                  <a:txBody>
                    <a:bodyPr/>
                    <a:lstStyle/>
                    <a:p>
                      <a:pPr marL="6350" marR="103505" indent="-6350" algn="ctr">
                        <a:lnSpc>
                          <a:spcPct val="107000"/>
                        </a:lnSpc>
                        <a:spcAft>
                          <a:spcPts val="20"/>
                        </a:spcAft>
                      </a:pPr>
                      <a:r>
                        <a:rPr lang="zh-CN" sz="2000" b="1" kern="100">
                          <a:solidFill>
                            <a:srgbClr val="000000"/>
                          </a:solidFill>
                          <a:effectLst/>
                          <a:latin typeface="+mn-ea"/>
                          <a:ea typeface="+mn-ea"/>
                          <a:cs typeface="微软雅黑" panose="020B0503020204020204" pitchFamily="34" charset="-122"/>
                        </a:rPr>
                        <a:t>九级</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3505" indent="-6350" algn="ctr">
                        <a:lnSpc>
                          <a:spcPct val="107000"/>
                        </a:lnSpc>
                        <a:spcAft>
                          <a:spcPts val="20"/>
                        </a:spcAft>
                      </a:pPr>
                      <a:r>
                        <a:rPr lang="en-US" sz="2000" b="1" kern="100">
                          <a:solidFill>
                            <a:srgbClr val="000000"/>
                          </a:solidFill>
                          <a:effectLst/>
                          <a:latin typeface="+mn-ea"/>
                          <a:ea typeface="+mn-ea"/>
                          <a:cs typeface="微软雅黑" panose="020B0503020204020204" pitchFamily="34" charset="-122"/>
                        </a:rPr>
                        <a:t>75</a:t>
                      </a:r>
                      <a:endParaRPr lang="zh-CN" sz="2000" b="1" kern="100">
                        <a:solidFill>
                          <a:srgbClr val="000000"/>
                        </a:solidFill>
                        <a:effectLst/>
                        <a:latin typeface="+mn-ea"/>
                        <a:ea typeface="+mn-ea"/>
                        <a:cs typeface="微软雅黑" panose="020B0503020204020204"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3505" indent="-6350" algn="ctr">
                        <a:lnSpc>
                          <a:spcPct val="107000"/>
                        </a:lnSpc>
                        <a:spcAft>
                          <a:spcPts val="20"/>
                        </a:spcAft>
                      </a:pPr>
                      <a:r>
                        <a:rPr lang="en-US" sz="2000" b="1" kern="100">
                          <a:solidFill>
                            <a:srgbClr val="000000"/>
                          </a:solidFill>
                          <a:effectLst/>
                          <a:latin typeface="+mn-ea"/>
                          <a:ea typeface="+mn-ea"/>
                          <a:cs typeface="微软雅黑" panose="020B0503020204020204" pitchFamily="34" charset="-122"/>
                        </a:rPr>
                        <a:t>25</a:t>
                      </a:r>
                      <a:endParaRPr lang="zh-CN" sz="2000" b="1" kern="100">
                        <a:solidFill>
                          <a:srgbClr val="000000"/>
                        </a:solidFill>
                        <a:effectLst/>
                        <a:latin typeface="+mn-ea"/>
                        <a:ea typeface="+mn-ea"/>
                        <a:cs typeface="微软雅黑" panose="020B0503020204020204"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3505" indent="-6350" algn="ctr">
                        <a:lnSpc>
                          <a:spcPct val="107000"/>
                        </a:lnSpc>
                        <a:spcAft>
                          <a:spcPts val="20"/>
                        </a:spcAft>
                      </a:pPr>
                      <a:r>
                        <a:rPr lang="en-US" sz="2000" b="1" kern="100">
                          <a:solidFill>
                            <a:srgbClr val="000000"/>
                          </a:solidFill>
                          <a:effectLst/>
                          <a:latin typeface="+mn-ea"/>
                          <a:ea typeface="+mn-ea"/>
                          <a:cs typeface="微软雅黑" panose="020B0503020204020204" pitchFamily="34" charset="-122"/>
                        </a:rPr>
                        <a:t>225</a:t>
                      </a:r>
                      <a:endParaRPr lang="zh-CN" sz="2000" b="1" kern="100">
                        <a:solidFill>
                          <a:srgbClr val="000000"/>
                        </a:solidFill>
                        <a:effectLst/>
                        <a:latin typeface="+mn-ea"/>
                        <a:ea typeface="+mn-ea"/>
                        <a:cs typeface="微软雅黑" panose="020B0503020204020204"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9583067"/>
                  </a:ext>
                </a:extLst>
              </a:tr>
              <a:tr h="529112">
                <a:tc>
                  <a:txBody>
                    <a:bodyPr/>
                    <a:lstStyle/>
                    <a:p>
                      <a:pPr marL="6350" marR="103505" indent="-6350" algn="ctr">
                        <a:lnSpc>
                          <a:spcPct val="107000"/>
                        </a:lnSpc>
                        <a:spcAft>
                          <a:spcPts val="20"/>
                        </a:spcAft>
                      </a:pPr>
                      <a:r>
                        <a:rPr lang="zh-CN" sz="2000" b="1" kern="100">
                          <a:solidFill>
                            <a:srgbClr val="000000"/>
                          </a:solidFill>
                          <a:effectLst/>
                          <a:latin typeface="+mn-ea"/>
                          <a:ea typeface="+mn-ea"/>
                          <a:cs typeface="微软雅黑" panose="020B0503020204020204" pitchFamily="34" charset="-122"/>
                        </a:rPr>
                        <a:t>十级</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3505" indent="-6350" algn="ctr">
                        <a:lnSpc>
                          <a:spcPct val="107000"/>
                        </a:lnSpc>
                        <a:spcAft>
                          <a:spcPts val="20"/>
                        </a:spcAft>
                      </a:pPr>
                      <a:r>
                        <a:rPr lang="en-US" sz="2000" b="1" kern="100">
                          <a:solidFill>
                            <a:srgbClr val="000000"/>
                          </a:solidFill>
                          <a:effectLst/>
                          <a:latin typeface="+mn-ea"/>
                          <a:ea typeface="+mn-ea"/>
                          <a:cs typeface="微软雅黑" panose="020B0503020204020204" pitchFamily="34" charset="-122"/>
                        </a:rPr>
                        <a:t>60</a:t>
                      </a:r>
                      <a:endParaRPr lang="zh-CN" sz="2000" b="1" kern="100">
                        <a:solidFill>
                          <a:srgbClr val="000000"/>
                        </a:solidFill>
                        <a:effectLst/>
                        <a:latin typeface="+mn-ea"/>
                        <a:ea typeface="+mn-ea"/>
                        <a:cs typeface="微软雅黑" panose="020B0503020204020204"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3505" indent="-6350" algn="ctr">
                        <a:lnSpc>
                          <a:spcPct val="107000"/>
                        </a:lnSpc>
                        <a:spcAft>
                          <a:spcPts val="20"/>
                        </a:spcAft>
                      </a:pPr>
                      <a:r>
                        <a:rPr lang="en-US" sz="2000" b="1" kern="100">
                          <a:solidFill>
                            <a:srgbClr val="000000"/>
                          </a:solidFill>
                          <a:effectLst/>
                          <a:latin typeface="+mn-ea"/>
                          <a:ea typeface="+mn-ea"/>
                          <a:cs typeface="微软雅黑" panose="020B0503020204020204" pitchFamily="34" charset="-122"/>
                        </a:rPr>
                        <a:t>20</a:t>
                      </a:r>
                      <a:endParaRPr lang="zh-CN" sz="2000" b="1" kern="100">
                        <a:solidFill>
                          <a:srgbClr val="000000"/>
                        </a:solidFill>
                        <a:effectLst/>
                        <a:latin typeface="+mn-ea"/>
                        <a:ea typeface="+mn-ea"/>
                        <a:cs typeface="微软雅黑" panose="020B0503020204020204"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3505" indent="-6350" algn="ctr">
                        <a:lnSpc>
                          <a:spcPct val="107000"/>
                        </a:lnSpc>
                        <a:spcAft>
                          <a:spcPts val="20"/>
                        </a:spcAft>
                      </a:pPr>
                      <a:r>
                        <a:rPr lang="en-US" sz="2000" b="1" kern="100">
                          <a:solidFill>
                            <a:srgbClr val="000000"/>
                          </a:solidFill>
                          <a:effectLst/>
                          <a:latin typeface="+mn-ea"/>
                          <a:ea typeface="+mn-ea"/>
                          <a:cs typeface="微软雅黑" panose="020B0503020204020204" pitchFamily="34" charset="-122"/>
                        </a:rPr>
                        <a:t>180</a:t>
                      </a:r>
                      <a:endParaRPr lang="zh-CN" sz="2000" b="1" kern="100">
                        <a:solidFill>
                          <a:srgbClr val="000000"/>
                        </a:solidFill>
                        <a:effectLst/>
                        <a:latin typeface="+mn-ea"/>
                        <a:ea typeface="+mn-ea"/>
                        <a:cs typeface="微软雅黑" panose="020B0503020204020204"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9204988"/>
                  </a:ext>
                </a:extLst>
              </a:tr>
              <a:tr h="529112">
                <a:tc>
                  <a:txBody>
                    <a:bodyPr/>
                    <a:lstStyle/>
                    <a:p>
                      <a:pPr marL="6350" marR="103505" indent="-6350" algn="ctr">
                        <a:lnSpc>
                          <a:spcPct val="107000"/>
                        </a:lnSpc>
                        <a:spcAft>
                          <a:spcPts val="20"/>
                        </a:spcAft>
                      </a:pPr>
                      <a:r>
                        <a:rPr lang="zh-CN" sz="2000" b="1" kern="100">
                          <a:solidFill>
                            <a:srgbClr val="000000"/>
                          </a:solidFill>
                          <a:effectLst/>
                          <a:latin typeface="+mn-ea"/>
                          <a:ea typeface="+mn-ea"/>
                          <a:cs typeface="微软雅黑" panose="020B0503020204020204" pitchFamily="34" charset="-122"/>
                        </a:rPr>
                        <a:t>十一级</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3505" indent="-6350" algn="ctr">
                        <a:lnSpc>
                          <a:spcPct val="107000"/>
                        </a:lnSpc>
                        <a:spcAft>
                          <a:spcPts val="20"/>
                        </a:spcAft>
                      </a:pPr>
                      <a:r>
                        <a:rPr lang="en-US" sz="2000" b="1" kern="100">
                          <a:solidFill>
                            <a:srgbClr val="000000"/>
                          </a:solidFill>
                          <a:effectLst/>
                          <a:latin typeface="+mn-ea"/>
                          <a:ea typeface="+mn-ea"/>
                          <a:cs typeface="微软雅黑" panose="020B0503020204020204" pitchFamily="34" charset="-122"/>
                        </a:rPr>
                        <a:t>40</a:t>
                      </a:r>
                      <a:endParaRPr lang="zh-CN" sz="2000" b="1" kern="100">
                        <a:solidFill>
                          <a:srgbClr val="000000"/>
                        </a:solidFill>
                        <a:effectLst/>
                        <a:latin typeface="+mn-ea"/>
                        <a:ea typeface="+mn-ea"/>
                        <a:cs typeface="微软雅黑" panose="020B0503020204020204"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3505" indent="-6350" algn="ctr">
                        <a:lnSpc>
                          <a:spcPct val="107000"/>
                        </a:lnSpc>
                        <a:spcAft>
                          <a:spcPts val="20"/>
                        </a:spcAft>
                      </a:pPr>
                      <a:r>
                        <a:rPr lang="en-US" sz="2000" b="1" kern="100">
                          <a:solidFill>
                            <a:srgbClr val="000000"/>
                          </a:solidFill>
                          <a:effectLst/>
                          <a:latin typeface="+mn-ea"/>
                          <a:ea typeface="+mn-ea"/>
                          <a:cs typeface="微软雅黑" panose="020B0503020204020204" pitchFamily="34" charset="-122"/>
                        </a:rPr>
                        <a:t>13</a:t>
                      </a:r>
                      <a:endParaRPr lang="zh-CN" sz="2000" b="1" kern="100">
                        <a:solidFill>
                          <a:srgbClr val="000000"/>
                        </a:solidFill>
                        <a:effectLst/>
                        <a:latin typeface="+mn-ea"/>
                        <a:ea typeface="+mn-ea"/>
                        <a:cs typeface="微软雅黑" panose="020B0503020204020204"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3505" indent="-6350" algn="ctr">
                        <a:lnSpc>
                          <a:spcPct val="107000"/>
                        </a:lnSpc>
                        <a:spcAft>
                          <a:spcPts val="20"/>
                        </a:spcAft>
                      </a:pPr>
                      <a:r>
                        <a:rPr lang="en-US" sz="2000" b="1" kern="100">
                          <a:solidFill>
                            <a:srgbClr val="000000"/>
                          </a:solidFill>
                          <a:effectLst/>
                          <a:latin typeface="+mn-ea"/>
                          <a:ea typeface="+mn-ea"/>
                          <a:cs typeface="微软雅黑" panose="020B0503020204020204" pitchFamily="34" charset="-122"/>
                        </a:rPr>
                        <a:t>120</a:t>
                      </a:r>
                      <a:endParaRPr lang="zh-CN" sz="2000" b="1" kern="100">
                        <a:solidFill>
                          <a:srgbClr val="000000"/>
                        </a:solidFill>
                        <a:effectLst/>
                        <a:latin typeface="+mn-ea"/>
                        <a:ea typeface="+mn-ea"/>
                        <a:cs typeface="微软雅黑" panose="020B0503020204020204"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0354799"/>
                  </a:ext>
                </a:extLst>
              </a:tr>
              <a:tr h="529112">
                <a:tc>
                  <a:txBody>
                    <a:bodyPr/>
                    <a:lstStyle/>
                    <a:p>
                      <a:pPr marL="6350" marR="103505" indent="-6350" algn="ctr">
                        <a:lnSpc>
                          <a:spcPct val="107000"/>
                        </a:lnSpc>
                        <a:spcAft>
                          <a:spcPts val="20"/>
                        </a:spcAft>
                      </a:pPr>
                      <a:r>
                        <a:rPr lang="zh-CN" sz="2000" b="1" kern="100">
                          <a:solidFill>
                            <a:srgbClr val="000000"/>
                          </a:solidFill>
                          <a:effectLst/>
                          <a:latin typeface="+mn-ea"/>
                          <a:ea typeface="+mn-ea"/>
                          <a:cs typeface="微软雅黑" panose="020B0503020204020204" pitchFamily="34" charset="-122"/>
                        </a:rPr>
                        <a:t>十二级</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3505" indent="-6350" algn="ctr">
                        <a:lnSpc>
                          <a:spcPct val="107000"/>
                        </a:lnSpc>
                        <a:spcAft>
                          <a:spcPts val="20"/>
                        </a:spcAft>
                      </a:pPr>
                      <a:r>
                        <a:rPr lang="en-US" sz="2000" b="1" kern="100">
                          <a:solidFill>
                            <a:srgbClr val="000000"/>
                          </a:solidFill>
                          <a:effectLst/>
                          <a:latin typeface="+mn-ea"/>
                          <a:ea typeface="+mn-ea"/>
                          <a:cs typeface="微软雅黑" panose="020B0503020204020204" pitchFamily="34" charset="-122"/>
                        </a:rPr>
                        <a:t>30</a:t>
                      </a:r>
                      <a:endParaRPr lang="zh-CN" sz="2000" b="1" kern="100">
                        <a:solidFill>
                          <a:srgbClr val="000000"/>
                        </a:solidFill>
                        <a:effectLst/>
                        <a:latin typeface="+mn-ea"/>
                        <a:ea typeface="+mn-ea"/>
                        <a:cs typeface="微软雅黑" panose="020B0503020204020204"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3505" indent="-6350" algn="ctr">
                        <a:lnSpc>
                          <a:spcPct val="107000"/>
                        </a:lnSpc>
                        <a:spcAft>
                          <a:spcPts val="20"/>
                        </a:spcAft>
                      </a:pPr>
                      <a:r>
                        <a:rPr lang="en-US" sz="2000" b="1" kern="100">
                          <a:solidFill>
                            <a:srgbClr val="000000"/>
                          </a:solidFill>
                          <a:effectLst/>
                          <a:latin typeface="+mn-ea"/>
                          <a:ea typeface="+mn-ea"/>
                          <a:cs typeface="微软雅黑" panose="020B0503020204020204" pitchFamily="34" charset="-122"/>
                        </a:rPr>
                        <a:t>10</a:t>
                      </a:r>
                      <a:endParaRPr lang="zh-CN" sz="2000" b="1" kern="100">
                        <a:solidFill>
                          <a:srgbClr val="000000"/>
                        </a:solidFill>
                        <a:effectLst/>
                        <a:latin typeface="+mn-ea"/>
                        <a:ea typeface="+mn-ea"/>
                        <a:cs typeface="微软雅黑" panose="020B0503020204020204"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 marR="103505" indent="-6350" algn="ctr">
                        <a:lnSpc>
                          <a:spcPct val="107000"/>
                        </a:lnSpc>
                        <a:spcAft>
                          <a:spcPts val="20"/>
                        </a:spcAft>
                      </a:pPr>
                      <a:r>
                        <a:rPr lang="en-US" sz="2000" b="1" kern="100" dirty="0">
                          <a:solidFill>
                            <a:srgbClr val="000000"/>
                          </a:solidFill>
                          <a:effectLst/>
                          <a:latin typeface="+mn-ea"/>
                          <a:ea typeface="+mn-ea"/>
                          <a:cs typeface="微软雅黑" panose="020B0503020204020204" pitchFamily="34" charset="-122"/>
                        </a:rPr>
                        <a:t>90</a:t>
                      </a:r>
                      <a:endParaRPr lang="zh-CN" sz="2000" b="1" kern="100" dirty="0">
                        <a:solidFill>
                          <a:srgbClr val="000000"/>
                        </a:solidFill>
                        <a:effectLst/>
                        <a:latin typeface="+mn-ea"/>
                        <a:ea typeface="+mn-ea"/>
                        <a:cs typeface="微软雅黑" panose="020B0503020204020204" pitchFamily="34"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5829984"/>
                  </a:ext>
                </a:extLst>
              </a:tr>
            </a:tbl>
          </a:graphicData>
        </a:graphic>
      </p:graphicFrame>
    </p:spTree>
    <p:extLst>
      <p:ext uri="{BB962C8B-B14F-4D97-AF65-F5344CB8AC3E}">
        <p14:creationId xmlns:p14="http://schemas.microsoft.com/office/powerpoint/2010/main" val="11005656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任意多边形 18"/>
          <p:cNvSpPr/>
          <p:nvPr/>
        </p:nvSpPr>
        <p:spPr>
          <a:xfrm rot="15462807" flipV="1">
            <a:off x="-2492904" y="1145519"/>
            <a:ext cx="8852791" cy="4680739"/>
          </a:xfrm>
          <a:custGeom>
            <a:avLst/>
            <a:gdLst>
              <a:gd name="connsiteX0" fmla="*/ 6260239 w 6260239"/>
              <a:gd name="connsiteY0" fmla="*/ 1443042 h 1443042"/>
              <a:gd name="connsiteX1" fmla="*/ 6260239 w 6260239"/>
              <a:gd name="connsiteY1" fmla="*/ 1370077 h 1443042"/>
              <a:gd name="connsiteX2" fmla="*/ 3239468 w 6260239"/>
              <a:gd name="connsiteY2" fmla="*/ 0 h 1443042"/>
              <a:gd name="connsiteX3" fmla="*/ 0 w 6260239"/>
              <a:gd name="connsiteY3" fmla="*/ 1443042 h 1443042"/>
              <a:gd name="connsiteX0" fmla="*/ 6260239 w 6260239"/>
              <a:gd name="connsiteY0" fmla="*/ 1443042 h 1443042"/>
              <a:gd name="connsiteX1" fmla="*/ 6232781 w 6260239"/>
              <a:gd name="connsiteY1" fmla="*/ 994791 h 1443042"/>
              <a:gd name="connsiteX2" fmla="*/ 3239468 w 6260239"/>
              <a:gd name="connsiteY2" fmla="*/ 0 h 1443042"/>
              <a:gd name="connsiteX3" fmla="*/ 0 w 6260239"/>
              <a:gd name="connsiteY3" fmla="*/ 1443042 h 1443042"/>
              <a:gd name="connsiteX4" fmla="*/ 6260239 w 6260239"/>
              <a:gd name="connsiteY4" fmla="*/ 1443042 h 1443042"/>
              <a:gd name="connsiteX0" fmla="*/ 6260239 w 6260239"/>
              <a:gd name="connsiteY0" fmla="*/ 1443042 h 1443042"/>
              <a:gd name="connsiteX1" fmla="*/ 6232781 w 6260239"/>
              <a:gd name="connsiteY1" fmla="*/ 534212 h 1443042"/>
              <a:gd name="connsiteX2" fmla="*/ 3239468 w 6260239"/>
              <a:gd name="connsiteY2" fmla="*/ 0 h 1443042"/>
              <a:gd name="connsiteX3" fmla="*/ 0 w 6260239"/>
              <a:gd name="connsiteY3" fmla="*/ 1443042 h 1443042"/>
              <a:gd name="connsiteX4" fmla="*/ 6260239 w 6260239"/>
              <a:gd name="connsiteY4" fmla="*/ 1443042 h 1443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60239" h="1443042">
                <a:moveTo>
                  <a:pt x="6260239" y="1443042"/>
                </a:moveTo>
                <a:lnTo>
                  <a:pt x="6232781" y="534212"/>
                </a:lnTo>
                <a:lnTo>
                  <a:pt x="3239468" y="0"/>
                </a:lnTo>
                <a:lnTo>
                  <a:pt x="0" y="1443042"/>
                </a:lnTo>
                <a:lnTo>
                  <a:pt x="6260239" y="1443042"/>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p:nvSpPr>
        <p:spPr>
          <a:xfrm rot="15420997" flipV="1">
            <a:off x="-2583593" y="1132865"/>
            <a:ext cx="8649517" cy="4809293"/>
          </a:xfrm>
          <a:custGeom>
            <a:avLst/>
            <a:gdLst>
              <a:gd name="connsiteX0" fmla="*/ 6260239 w 6260239"/>
              <a:gd name="connsiteY0" fmla="*/ 1443042 h 1443042"/>
              <a:gd name="connsiteX1" fmla="*/ 6260239 w 6260239"/>
              <a:gd name="connsiteY1" fmla="*/ 1370077 h 1443042"/>
              <a:gd name="connsiteX2" fmla="*/ 3239468 w 6260239"/>
              <a:gd name="connsiteY2" fmla="*/ 0 h 1443042"/>
              <a:gd name="connsiteX3" fmla="*/ 0 w 6260239"/>
              <a:gd name="connsiteY3" fmla="*/ 1443042 h 1443042"/>
              <a:gd name="connsiteX0" fmla="*/ 6260239 w 6260239"/>
              <a:gd name="connsiteY0" fmla="*/ 1443042 h 1443042"/>
              <a:gd name="connsiteX1" fmla="*/ 6232781 w 6260239"/>
              <a:gd name="connsiteY1" fmla="*/ 994791 h 1443042"/>
              <a:gd name="connsiteX2" fmla="*/ 3239468 w 6260239"/>
              <a:gd name="connsiteY2" fmla="*/ 0 h 1443042"/>
              <a:gd name="connsiteX3" fmla="*/ 0 w 6260239"/>
              <a:gd name="connsiteY3" fmla="*/ 1443042 h 1443042"/>
              <a:gd name="connsiteX4" fmla="*/ 6260239 w 6260239"/>
              <a:gd name="connsiteY4" fmla="*/ 1443042 h 1443042"/>
              <a:gd name="connsiteX0" fmla="*/ 6260239 w 6260239"/>
              <a:gd name="connsiteY0" fmla="*/ 1443042 h 1443042"/>
              <a:gd name="connsiteX1" fmla="*/ 6232781 w 6260239"/>
              <a:gd name="connsiteY1" fmla="*/ 534212 h 1443042"/>
              <a:gd name="connsiteX2" fmla="*/ 3239468 w 6260239"/>
              <a:gd name="connsiteY2" fmla="*/ 0 h 1443042"/>
              <a:gd name="connsiteX3" fmla="*/ 0 w 6260239"/>
              <a:gd name="connsiteY3" fmla="*/ 1443042 h 1443042"/>
              <a:gd name="connsiteX4" fmla="*/ 6260239 w 6260239"/>
              <a:gd name="connsiteY4" fmla="*/ 1443042 h 1443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60239" h="1443042">
                <a:moveTo>
                  <a:pt x="6260239" y="1443042"/>
                </a:moveTo>
                <a:lnTo>
                  <a:pt x="6232781" y="534212"/>
                </a:lnTo>
                <a:lnTo>
                  <a:pt x="3239468" y="0"/>
                </a:lnTo>
                <a:lnTo>
                  <a:pt x="0" y="1443042"/>
                </a:lnTo>
                <a:lnTo>
                  <a:pt x="6260239" y="1443042"/>
                </a:lnTo>
                <a:close/>
              </a:path>
            </a:pathLst>
          </a:custGeom>
          <a:solidFill>
            <a:srgbClr val="A22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7721" y="1138289"/>
            <a:ext cx="1126887" cy="1124673"/>
          </a:xfrm>
          <a:prstGeom prst="rect">
            <a:avLst/>
          </a:prstGeom>
          <a:noFill/>
          <a:ln>
            <a:noFill/>
          </a:ln>
          <a:effectLst>
            <a:outerShdw blurRad="50800" dist="38100" dir="16200000"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 descr="C:\Users\Administrator\AppData\Roaming\Tencent\Users\410358780\QQ\WinTemp\RichOle\C5VVWCB6LZHRT18J$SOFBAP.png"/>
          <p:cNvPicPr>
            <a:picLocks noChangeAspect="1" noChangeArrowheads="1"/>
          </p:cNvPicPr>
          <p:nvPr/>
        </p:nvPicPr>
        <p:blipFill rotWithShape="1">
          <a:blip r:embed="rId4" cstate="print">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4216400" y="5147446"/>
            <a:ext cx="1701800" cy="146530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 descr="C:\Users\Administrator\AppData\Roaming\Tencent\Users\410358780\QQ\WinTemp\RichOle\C5VVWCB6LZHRT18J$SOFBAP.png"/>
          <p:cNvPicPr>
            <a:picLocks noChangeAspect="1" noChangeArrowheads="1"/>
          </p:cNvPicPr>
          <p:nvPr/>
        </p:nvPicPr>
        <p:blipFill rotWithShape="1">
          <a:blip r:embed="rId4" cstate="print">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6610793" y="5880100"/>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 descr="C:\Users\Administrator\AppData\Roaming\Tencent\Users\410358780\QQ\WinTemp\RichOle\C5VVWCB6LZHRT18J$SOFBAP.png"/>
          <p:cNvPicPr>
            <a:picLocks noChangeAspect="1" noChangeArrowheads="1"/>
          </p:cNvPicPr>
          <p:nvPr/>
        </p:nvPicPr>
        <p:blipFill rotWithShape="1">
          <a:blip r:embed="rId4" cstate="print">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8286750" y="5147446"/>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 descr="C:\Users\Administrator\AppData\Roaming\Tencent\Users\410358780\QQ\WinTemp\RichOle\C5VVWCB6LZHRT18J$SOFBAP.png"/>
          <p:cNvPicPr>
            <a:picLocks noChangeAspect="1" noChangeArrowheads="1"/>
          </p:cNvPicPr>
          <p:nvPr/>
        </p:nvPicPr>
        <p:blipFill rotWithShape="1">
          <a:blip r:embed="rId4" cstate="print">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10359377" y="4396801"/>
            <a:ext cx="1722695" cy="148329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 descr="C:\Users\Administrator\AppData\Roaming\Tencent\Users\410358780\QQ\WinTemp\RichOle\C5VVWCB6LZHRT18J$SOFBAP.png"/>
          <p:cNvPicPr>
            <a:picLocks noChangeAspect="1" noChangeArrowheads="1"/>
          </p:cNvPicPr>
          <p:nvPr/>
        </p:nvPicPr>
        <p:blipFill rotWithShape="1">
          <a:blip r:embed="rId4" cstate="print">
            <a:clrChange>
              <a:clrFrom>
                <a:srgbClr val="D9D9D9"/>
              </a:clrFrom>
              <a:clrTo>
                <a:srgbClr val="D9D9D9">
                  <a:alpha val="0"/>
                </a:srgbClr>
              </a:clrTo>
            </a:clrChange>
            <a:extLst>
              <a:ext uri="{28A0092B-C50C-407E-A947-70E740481C1C}">
                <a14:useLocalDpi xmlns:a14="http://schemas.microsoft.com/office/drawing/2010/main" val="0"/>
              </a:ext>
            </a:extLst>
          </a:blip>
          <a:srcRect t="32891" r="75664" b="3988"/>
          <a:stretch/>
        </p:blipFill>
        <p:spPr bwMode="auto">
          <a:xfrm>
            <a:off x="2559050" y="5880100"/>
            <a:ext cx="964313" cy="830306"/>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5" descr="未标题-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3982" y="2708544"/>
            <a:ext cx="2894365" cy="924521"/>
          </a:xfrm>
          <a:prstGeom prst="rect">
            <a:avLst/>
          </a:prstGeom>
          <a:noFill/>
          <a:ln>
            <a:noFill/>
          </a:ln>
          <a:effectLst>
            <a:outerShdw blurRad="50800" dist="38100" dir="16200000" rotWithShape="0">
              <a:prstClr val="black">
                <a:alpha val="40000"/>
              </a:prst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a:extLst>
              <a:ext uri="{FF2B5EF4-FFF2-40B4-BE49-F238E27FC236}">
                <a16:creationId xmlns:a16="http://schemas.microsoft.com/office/drawing/2014/main" id="{F667868D-0919-405D-8661-71B5151E6B7E}"/>
              </a:ext>
            </a:extLst>
          </p:cNvPr>
          <p:cNvSpPr>
            <a:spLocks noGrp="1"/>
          </p:cNvSpPr>
          <p:nvPr>
            <p:ph type="title"/>
          </p:nvPr>
        </p:nvSpPr>
        <p:spPr>
          <a:xfrm>
            <a:off x="4411794" y="2262962"/>
            <a:ext cx="7486224" cy="2867508"/>
          </a:xfrm>
        </p:spPr>
        <p:txBody>
          <a:bodyPr>
            <a:normAutofit/>
          </a:bodyPr>
          <a:lstStyle/>
          <a:p>
            <a:r>
              <a:rPr lang="zh-CN" altLang="en-US" dirty="0"/>
              <a:t>第二部分 </a:t>
            </a:r>
            <a:br>
              <a:rPr lang="en-US" altLang="zh-CN" dirty="0"/>
            </a:br>
            <a:r>
              <a:rPr lang="zh-CN" altLang="en-US" dirty="0"/>
              <a:t>外国语学院岗位设置</a:t>
            </a:r>
          </a:p>
        </p:txBody>
      </p:sp>
    </p:spTree>
    <p:extLst>
      <p:ext uri="{BB962C8B-B14F-4D97-AF65-F5344CB8AC3E}">
        <p14:creationId xmlns:p14="http://schemas.microsoft.com/office/powerpoint/2010/main" val="57936015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CB85C101-D70B-49D8-87DD-8B6F45FD9D3F}"/>
              </a:ext>
            </a:extLst>
          </p:cNvPr>
          <p:cNvSpPr>
            <a:spLocks noGrp="1"/>
          </p:cNvSpPr>
          <p:nvPr>
            <p:ph type="title"/>
          </p:nvPr>
        </p:nvSpPr>
        <p:spPr/>
        <p:txBody>
          <a:bodyPr/>
          <a:lstStyle/>
          <a:p>
            <a:r>
              <a:rPr lang="zh-CN" altLang="en-US" dirty="0"/>
              <a:t>外国语学院岗位设置</a:t>
            </a:r>
          </a:p>
        </p:txBody>
      </p:sp>
      <p:sp>
        <p:nvSpPr>
          <p:cNvPr id="2" name="文本占位符 1">
            <a:extLst>
              <a:ext uri="{FF2B5EF4-FFF2-40B4-BE49-F238E27FC236}">
                <a16:creationId xmlns:a16="http://schemas.microsoft.com/office/drawing/2014/main" id="{97E56858-DD73-471D-9C83-45F8B0CC2230}"/>
              </a:ext>
            </a:extLst>
          </p:cNvPr>
          <p:cNvSpPr>
            <a:spLocks noGrp="1"/>
          </p:cNvSpPr>
          <p:nvPr>
            <p:ph type="body" sz="quarter" idx="10"/>
          </p:nvPr>
        </p:nvSpPr>
        <p:spPr/>
        <p:txBody>
          <a:bodyPr/>
          <a:lstStyle/>
          <a:p>
            <a:endParaRPr lang="zh-CN" altLang="en-US" dirty="0"/>
          </a:p>
        </p:txBody>
      </p:sp>
      <p:graphicFrame>
        <p:nvGraphicFramePr>
          <p:cNvPr id="4" name="表格 3">
            <a:extLst>
              <a:ext uri="{FF2B5EF4-FFF2-40B4-BE49-F238E27FC236}">
                <a16:creationId xmlns:a16="http://schemas.microsoft.com/office/drawing/2014/main" id="{31ECDFDC-D33E-4FF1-8DBD-0001F3A482B8}"/>
              </a:ext>
            </a:extLst>
          </p:cNvPr>
          <p:cNvGraphicFramePr>
            <a:graphicFrameLocks noGrp="1"/>
          </p:cNvGraphicFramePr>
          <p:nvPr/>
        </p:nvGraphicFramePr>
        <p:xfrm>
          <a:off x="1184562" y="1141254"/>
          <a:ext cx="10092749" cy="5637556"/>
        </p:xfrm>
        <a:graphic>
          <a:graphicData uri="http://schemas.openxmlformats.org/drawingml/2006/table">
            <a:tbl>
              <a:tblPr firstRow="1" bandRow="1">
                <a:tableStyleId>{8A107856-5554-42FB-B03E-39F5DBC370BA}</a:tableStyleId>
              </a:tblPr>
              <a:tblGrid>
                <a:gridCol w="3470275">
                  <a:extLst>
                    <a:ext uri="{9D8B030D-6E8A-4147-A177-3AD203B41FA5}">
                      <a16:colId xmlns:a16="http://schemas.microsoft.com/office/drawing/2014/main" val="1133853549"/>
                    </a:ext>
                  </a:extLst>
                </a:gridCol>
                <a:gridCol w="1933458">
                  <a:extLst>
                    <a:ext uri="{9D8B030D-6E8A-4147-A177-3AD203B41FA5}">
                      <a16:colId xmlns:a16="http://schemas.microsoft.com/office/drawing/2014/main" val="3708276273"/>
                    </a:ext>
                  </a:extLst>
                </a:gridCol>
                <a:gridCol w="2400785">
                  <a:extLst>
                    <a:ext uri="{9D8B030D-6E8A-4147-A177-3AD203B41FA5}">
                      <a16:colId xmlns:a16="http://schemas.microsoft.com/office/drawing/2014/main" val="947599592"/>
                    </a:ext>
                  </a:extLst>
                </a:gridCol>
                <a:gridCol w="1218965">
                  <a:extLst>
                    <a:ext uri="{9D8B030D-6E8A-4147-A177-3AD203B41FA5}">
                      <a16:colId xmlns:a16="http://schemas.microsoft.com/office/drawing/2014/main" val="2345040330"/>
                    </a:ext>
                  </a:extLst>
                </a:gridCol>
                <a:gridCol w="1069266">
                  <a:extLst>
                    <a:ext uri="{9D8B030D-6E8A-4147-A177-3AD203B41FA5}">
                      <a16:colId xmlns:a16="http://schemas.microsoft.com/office/drawing/2014/main" val="3515180519"/>
                    </a:ext>
                  </a:extLst>
                </a:gridCol>
              </a:tblGrid>
              <a:tr h="273076">
                <a:tc>
                  <a:txBody>
                    <a:bodyPr/>
                    <a:lstStyle/>
                    <a:p>
                      <a:pPr algn="ctr">
                        <a:spcAft>
                          <a:spcPts val="0"/>
                        </a:spcAft>
                      </a:pPr>
                      <a:r>
                        <a:rPr lang="zh-CN" sz="1600" kern="0" dirty="0">
                          <a:effectLst/>
                        </a:rPr>
                        <a:t>内部机构（含业务组织）</a:t>
                      </a:r>
                      <a:endParaRPr lang="zh-CN" sz="1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岗位名称</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岗位类别</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岗位数</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备注</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extLst>
                  <a:ext uri="{0D108BD9-81ED-4DB2-BD59-A6C34878D82A}">
                    <a16:rowId xmlns:a16="http://schemas.microsoft.com/office/drawing/2014/main" val="1899984249"/>
                  </a:ext>
                </a:extLst>
              </a:tr>
              <a:tr h="185376">
                <a:tc>
                  <a:txBody>
                    <a:bodyPr/>
                    <a:lstStyle/>
                    <a:p>
                      <a:pPr algn="l">
                        <a:spcAft>
                          <a:spcPts val="0"/>
                        </a:spcAft>
                      </a:pPr>
                      <a:r>
                        <a:rPr lang="zh-CN"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党委书记</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管理岗</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lnSpc>
                          <a:spcPts val="1400"/>
                        </a:lnSpc>
                        <a:spcAft>
                          <a:spcPts val="0"/>
                        </a:spcAft>
                      </a:pPr>
                      <a:r>
                        <a:rPr lang="en-US" sz="1600" kern="0">
                          <a:effectLst/>
                        </a:rPr>
                        <a:t>1</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extLst>
                  <a:ext uri="{0D108BD9-81ED-4DB2-BD59-A6C34878D82A}">
                    <a16:rowId xmlns:a16="http://schemas.microsoft.com/office/drawing/2014/main" val="3182755048"/>
                  </a:ext>
                </a:extLst>
              </a:tr>
              <a:tr h="185376">
                <a:tc>
                  <a:txBody>
                    <a:bodyPr/>
                    <a:lstStyle/>
                    <a:p>
                      <a:pPr algn="l">
                        <a:spcAft>
                          <a:spcPts val="0"/>
                        </a:spcAft>
                      </a:pPr>
                      <a:r>
                        <a:rPr lang="zh-CN"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院长</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教师岗</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lnSpc>
                          <a:spcPts val="1400"/>
                        </a:lnSpc>
                        <a:spcAft>
                          <a:spcPts val="0"/>
                        </a:spcAft>
                      </a:pPr>
                      <a:r>
                        <a:rPr lang="en-US" sz="1600" kern="0">
                          <a:effectLst/>
                        </a:rPr>
                        <a:t>1</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extLst>
                  <a:ext uri="{0D108BD9-81ED-4DB2-BD59-A6C34878D82A}">
                    <a16:rowId xmlns:a16="http://schemas.microsoft.com/office/drawing/2014/main" val="1048838872"/>
                  </a:ext>
                </a:extLst>
              </a:tr>
              <a:tr h="185376">
                <a:tc>
                  <a:txBody>
                    <a:bodyPr/>
                    <a:lstStyle/>
                    <a:p>
                      <a:pPr algn="l">
                        <a:spcAft>
                          <a:spcPts val="0"/>
                        </a:spcAft>
                      </a:pPr>
                      <a:r>
                        <a:rPr lang="en-US"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党委副书记</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教师岗</a:t>
                      </a:r>
                      <a:r>
                        <a:rPr lang="en-US" sz="1600" kern="0">
                          <a:effectLst/>
                        </a:rPr>
                        <a:t>/</a:t>
                      </a:r>
                      <a:r>
                        <a:rPr lang="zh-CN" sz="1600" kern="0">
                          <a:effectLst/>
                        </a:rPr>
                        <a:t>管理岗</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lnSpc>
                          <a:spcPts val="1400"/>
                        </a:lnSpc>
                        <a:spcAft>
                          <a:spcPts val="0"/>
                        </a:spcAft>
                      </a:pPr>
                      <a:r>
                        <a:rPr lang="en-US" sz="1600" kern="0">
                          <a:effectLst/>
                        </a:rPr>
                        <a:t>1</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en-US"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extLst>
                  <a:ext uri="{0D108BD9-81ED-4DB2-BD59-A6C34878D82A}">
                    <a16:rowId xmlns:a16="http://schemas.microsoft.com/office/drawing/2014/main" val="1651692386"/>
                  </a:ext>
                </a:extLst>
              </a:tr>
              <a:tr h="185376">
                <a:tc>
                  <a:txBody>
                    <a:bodyPr/>
                    <a:lstStyle/>
                    <a:p>
                      <a:pPr algn="l">
                        <a:spcAft>
                          <a:spcPts val="0"/>
                        </a:spcAft>
                      </a:pPr>
                      <a:r>
                        <a:rPr lang="en-US"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副院长</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教师岗</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lnSpc>
                          <a:spcPts val="1400"/>
                        </a:lnSpc>
                        <a:spcAft>
                          <a:spcPts val="0"/>
                        </a:spcAft>
                      </a:pPr>
                      <a:r>
                        <a:rPr lang="en-US" sz="1600" kern="0">
                          <a:effectLst/>
                        </a:rPr>
                        <a:t>2</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en-US"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extLst>
                  <a:ext uri="{0D108BD9-81ED-4DB2-BD59-A6C34878D82A}">
                    <a16:rowId xmlns:a16="http://schemas.microsoft.com/office/drawing/2014/main" val="428810987"/>
                  </a:ext>
                </a:extLst>
              </a:tr>
              <a:tr h="185376">
                <a:tc rowSpan="2">
                  <a:txBody>
                    <a:bodyPr/>
                    <a:lstStyle/>
                    <a:p>
                      <a:pPr algn="ctr">
                        <a:spcAft>
                          <a:spcPts val="0"/>
                        </a:spcAft>
                      </a:pPr>
                      <a:r>
                        <a:rPr lang="zh-CN" sz="1600" kern="0">
                          <a:effectLst/>
                        </a:rPr>
                        <a:t>综合办公室</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主任</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rowSpan="2">
                  <a:txBody>
                    <a:bodyPr/>
                    <a:lstStyle/>
                    <a:p>
                      <a:pPr algn="ctr">
                        <a:spcAft>
                          <a:spcPts val="0"/>
                        </a:spcAft>
                      </a:pPr>
                      <a:r>
                        <a:rPr lang="zh-CN" sz="1600" kern="0">
                          <a:effectLst/>
                        </a:rPr>
                        <a:t>管理岗</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lnSpc>
                          <a:spcPts val="1400"/>
                        </a:lnSpc>
                        <a:spcAft>
                          <a:spcPts val="0"/>
                        </a:spcAft>
                      </a:pPr>
                      <a:r>
                        <a:rPr lang="en-US" sz="1600" kern="0">
                          <a:effectLst/>
                        </a:rPr>
                        <a:t>1</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extLst>
                  <a:ext uri="{0D108BD9-81ED-4DB2-BD59-A6C34878D82A}">
                    <a16:rowId xmlns:a16="http://schemas.microsoft.com/office/drawing/2014/main" val="3544379613"/>
                  </a:ext>
                </a:extLst>
              </a:tr>
              <a:tr h="185376">
                <a:tc vMerge="1">
                  <a:txBody>
                    <a:bodyPr/>
                    <a:lstStyle/>
                    <a:p>
                      <a:endParaRPr lang="zh-CN" altLang="en-US"/>
                    </a:p>
                  </a:txBody>
                  <a:tcPr/>
                </a:tc>
                <a:tc>
                  <a:txBody>
                    <a:bodyPr/>
                    <a:lstStyle/>
                    <a:p>
                      <a:pPr algn="ctr">
                        <a:spcAft>
                          <a:spcPts val="0"/>
                        </a:spcAft>
                      </a:pPr>
                      <a:r>
                        <a:rPr lang="zh-CN" sz="1600" kern="0">
                          <a:effectLst/>
                        </a:rPr>
                        <a:t>秘书</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vMerge="1">
                  <a:txBody>
                    <a:bodyPr/>
                    <a:lstStyle/>
                    <a:p>
                      <a:endParaRPr lang="zh-CN" altLang="en-US"/>
                    </a:p>
                  </a:txBody>
                  <a:tcPr/>
                </a:tc>
                <a:tc>
                  <a:txBody>
                    <a:bodyPr/>
                    <a:lstStyle/>
                    <a:p>
                      <a:pPr algn="ctr">
                        <a:lnSpc>
                          <a:spcPts val="1400"/>
                        </a:lnSpc>
                        <a:spcAft>
                          <a:spcPts val="0"/>
                        </a:spcAft>
                      </a:pPr>
                      <a:r>
                        <a:rPr lang="en-US" sz="1600" kern="0">
                          <a:effectLst/>
                        </a:rPr>
                        <a:t>2</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extLst>
                  <a:ext uri="{0D108BD9-81ED-4DB2-BD59-A6C34878D82A}">
                    <a16:rowId xmlns:a16="http://schemas.microsoft.com/office/drawing/2014/main" val="2064940848"/>
                  </a:ext>
                </a:extLst>
              </a:tr>
              <a:tr h="185376">
                <a:tc rowSpan="3">
                  <a:txBody>
                    <a:bodyPr/>
                    <a:lstStyle/>
                    <a:p>
                      <a:pPr algn="ctr">
                        <a:spcAft>
                          <a:spcPts val="0"/>
                        </a:spcAft>
                      </a:pPr>
                      <a:r>
                        <a:rPr lang="zh-CN" sz="1600" kern="0">
                          <a:effectLst/>
                        </a:rPr>
                        <a:t>学生工作办公室</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主任</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rowSpan="3">
                  <a:txBody>
                    <a:bodyPr/>
                    <a:lstStyle/>
                    <a:p>
                      <a:pPr algn="ctr">
                        <a:spcAft>
                          <a:spcPts val="0"/>
                        </a:spcAft>
                      </a:pPr>
                      <a:r>
                        <a:rPr lang="zh-CN" sz="1600" kern="0">
                          <a:effectLst/>
                        </a:rPr>
                        <a:t>教师岗</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lnSpc>
                          <a:spcPts val="1400"/>
                        </a:lnSpc>
                        <a:spcAft>
                          <a:spcPts val="0"/>
                        </a:spcAft>
                      </a:pPr>
                      <a:r>
                        <a:rPr lang="en-US" sz="1600" kern="0">
                          <a:effectLst/>
                        </a:rPr>
                        <a:t>1</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extLst>
                  <a:ext uri="{0D108BD9-81ED-4DB2-BD59-A6C34878D82A}">
                    <a16:rowId xmlns:a16="http://schemas.microsoft.com/office/drawing/2014/main" val="3173069683"/>
                  </a:ext>
                </a:extLst>
              </a:tr>
              <a:tr h="185376">
                <a:tc vMerge="1">
                  <a:txBody>
                    <a:bodyPr/>
                    <a:lstStyle/>
                    <a:p>
                      <a:endParaRPr lang="zh-CN" altLang="en-US"/>
                    </a:p>
                  </a:txBody>
                  <a:tcPr/>
                </a:tc>
                <a:tc>
                  <a:txBody>
                    <a:bodyPr/>
                    <a:lstStyle/>
                    <a:p>
                      <a:pPr algn="ctr">
                        <a:spcAft>
                          <a:spcPts val="0"/>
                        </a:spcAft>
                      </a:pPr>
                      <a:r>
                        <a:rPr lang="zh-CN" sz="1600" kern="0">
                          <a:effectLst/>
                        </a:rPr>
                        <a:t>团委书记</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vMerge="1">
                  <a:txBody>
                    <a:bodyPr/>
                    <a:lstStyle/>
                    <a:p>
                      <a:endParaRPr lang="zh-CN" altLang="en-US"/>
                    </a:p>
                  </a:txBody>
                  <a:tcPr/>
                </a:tc>
                <a:tc>
                  <a:txBody>
                    <a:bodyPr/>
                    <a:lstStyle/>
                    <a:p>
                      <a:pPr algn="ctr">
                        <a:lnSpc>
                          <a:spcPts val="1400"/>
                        </a:lnSpc>
                        <a:spcAft>
                          <a:spcPts val="0"/>
                        </a:spcAft>
                      </a:pPr>
                      <a:r>
                        <a:rPr lang="en-US" sz="1600" kern="0">
                          <a:effectLst/>
                        </a:rPr>
                        <a:t>1</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en-US"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extLst>
                  <a:ext uri="{0D108BD9-81ED-4DB2-BD59-A6C34878D82A}">
                    <a16:rowId xmlns:a16="http://schemas.microsoft.com/office/drawing/2014/main" val="1484256117"/>
                  </a:ext>
                </a:extLst>
              </a:tr>
              <a:tr h="185376">
                <a:tc vMerge="1">
                  <a:txBody>
                    <a:bodyPr/>
                    <a:lstStyle/>
                    <a:p>
                      <a:endParaRPr lang="zh-CN" altLang="en-US"/>
                    </a:p>
                  </a:txBody>
                  <a:tcPr/>
                </a:tc>
                <a:tc>
                  <a:txBody>
                    <a:bodyPr/>
                    <a:lstStyle/>
                    <a:p>
                      <a:pPr algn="ctr">
                        <a:spcAft>
                          <a:spcPts val="0"/>
                        </a:spcAft>
                      </a:pPr>
                      <a:r>
                        <a:rPr lang="zh-CN" sz="1600" kern="0">
                          <a:effectLst/>
                        </a:rPr>
                        <a:t>辅导员</a:t>
                      </a:r>
                      <a:r>
                        <a:rPr lang="en-US"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vMerge="1">
                  <a:txBody>
                    <a:bodyPr/>
                    <a:lstStyle/>
                    <a:p>
                      <a:endParaRPr lang="zh-CN" altLang="en-US"/>
                    </a:p>
                  </a:txBody>
                  <a:tcPr/>
                </a:tc>
                <a:tc>
                  <a:txBody>
                    <a:bodyPr/>
                    <a:lstStyle/>
                    <a:p>
                      <a:pPr algn="ctr">
                        <a:lnSpc>
                          <a:spcPts val="1400"/>
                        </a:lnSpc>
                        <a:spcAft>
                          <a:spcPts val="0"/>
                        </a:spcAft>
                      </a:pPr>
                      <a:r>
                        <a:rPr lang="en-US" sz="1600" kern="0">
                          <a:effectLst/>
                        </a:rPr>
                        <a:t>3</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l">
                        <a:spcAft>
                          <a:spcPts val="0"/>
                        </a:spcAft>
                      </a:pPr>
                      <a:r>
                        <a:rPr lang="en-US"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extLst>
                  <a:ext uri="{0D108BD9-81ED-4DB2-BD59-A6C34878D82A}">
                    <a16:rowId xmlns:a16="http://schemas.microsoft.com/office/drawing/2014/main" val="1171252621"/>
                  </a:ext>
                </a:extLst>
              </a:tr>
              <a:tr h="185376">
                <a:tc rowSpan="2">
                  <a:txBody>
                    <a:bodyPr/>
                    <a:lstStyle/>
                    <a:p>
                      <a:pPr algn="ctr">
                        <a:spcAft>
                          <a:spcPts val="0"/>
                        </a:spcAft>
                      </a:pPr>
                      <a:r>
                        <a:rPr lang="zh-CN" sz="1600" kern="0">
                          <a:effectLst/>
                        </a:rPr>
                        <a:t>商务英语系</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系主任</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rowSpan="10">
                  <a:txBody>
                    <a:bodyPr/>
                    <a:lstStyle/>
                    <a:p>
                      <a:pPr algn="ctr">
                        <a:spcAft>
                          <a:spcPts val="0"/>
                        </a:spcAft>
                      </a:pPr>
                      <a:r>
                        <a:rPr lang="zh-CN" sz="1600" kern="0" dirty="0">
                          <a:effectLst/>
                        </a:rPr>
                        <a:t>教师岗</a:t>
                      </a:r>
                      <a:endParaRPr lang="zh-CN" sz="1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rowSpan="10">
                  <a:txBody>
                    <a:bodyPr/>
                    <a:lstStyle/>
                    <a:p>
                      <a:pPr algn="ctr">
                        <a:lnSpc>
                          <a:spcPts val="1400"/>
                        </a:lnSpc>
                        <a:spcAft>
                          <a:spcPts val="0"/>
                        </a:spcAft>
                      </a:pPr>
                      <a:r>
                        <a:rPr lang="en-US" sz="1600" kern="0">
                          <a:effectLst/>
                        </a:rPr>
                        <a:t>68</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rowSpan="10">
                  <a:txBody>
                    <a:bodyPr/>
                    <a:lstStyle/>
                    <a:p>
                      <a:pPr algn="ctr">
                        <a:spcAft>
                          <a:spcPts val="0"/>
                        </a:spcAft>
                      </a:pPr>
                      <a:r>
                        <a:rPr lang="zh-CN"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extLst>
                  <a:ext uri="{0D108BD9-81ED-4DB2-BD59-A6C34878D82A}">
                    <a16:rowId xmlns:a16="http://schemas.microsoft.com/office/drawing/2014/main" val="3938861019"/>
                  </a:ext>
                </a:extLst>
              </a:tr>
              <a:tr h="185376">
                <a:tc vMerge="1">
                  <a:txBody>
                    <a:bodyPr/>
                    <a:lstStyle/>
                    <a:p>
                      <a:endParaRPr lang="zh-CN" altLang="en-US"/>
                    </a:p>
                  </a:txBody>
                  <a:tcPr/>
                </a:tc>
                <a:tc>
                  <a:txBody>
                    <a:bodyPr/>
                    <a:lstStyle/>
                    <a:p>
                      <a:pPr algn="ctr">
                        <a:spcAft>
                          <a:spcPts val="0"/>
                        </a:spcAft>
                      </a:pPr>
                      <a:r>
                        <a:rPr lang="zh-CN" sz="1600" kern="0">
                          <a:effectLst/>
                        </a:rPr>
                        <a:t>教师</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2270610612"/>
                  </a:ext>
                </a:extLst>
              </a:tr>
              <a:tr h="185376">
                <a:tc rowSpan="2">
                  <a:txBody>
                    <a:bodyPr/>
                    <a:lstStyle/>
                    <a:p>
                      <a:pPr algn="ctr">
                        <a:spcAft>
                          <a:spcPts val="0"/>
                        </a:spcAft>
                      </a:pPr>
                      <a:r>
                        <a:rPr lang="zh-CN" sz="1600" kern="0">
                          <a:effectLst/>
                        </a:rPr>
                        <a:t>翻译系</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系主任</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2092771067"/>
                  </a:ext>
                </a:extLst>
              </a:tr>
              <a:tr h="185376">
                <a:tc vMerge="1">
                  <a:txBody>
                    <a:bodyPr/>
                    <a:lstStyle/>
                    <a:p>
                      <a:endParaRPr lang="zh-CN" altLang="en-US"/>
                    </a:p>
                  </a:txBody>
                  <a:tcPr/>
                </a:tc>
                <a:tc>
                  <a:txBody>
                    <a:bodyPr/>
                    <a:lstStyle/>
                    <a:p>
                      <a:pPr algn="ctr">
                        <a:spcAft>
                          <a:spcPts val="0"/>
                        </a:spcAft>
                      </a:pPr>
                      <a:r>
                        <a:rPr lang="zh-CN" sz="1600" kern="0">
                          <a:effectLst/>
                        </a:rPr>
                        <a:t>教师</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728539761"/>
                  </a:ext>
                </a:extLst>
              </a:tr>
              <a:tr h="185376">
                <a:tc rowSpan="2">
                  <a:txBody>
                    <a:bodyPr/>
                    <a:lstStyle/>
                    <a:p>
                      <a:pPr algn="ctr">
                        <a:spcAft>
                          <a:spcPts val="0"/>
                        </a:spcAft>
                      </a:pPr>
                      <a:r>
                        <a:rPr lang="zh-CN" sz="1600" kern="0">
                          <a:effectLst/>
                        </a:rPr>
                        <a:t>日语系</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系主任</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760104098"/>
                  </a:ext>
                </a:extLst>
              </a:tr>
              <a:tr h="185376">
                <a:tc vMerge="1">
                  <a:txBody>
                    <a:bodyPr/>
                    <a:lstStyle/>
                    <a:p>
                      <a:endParaRPr lang="zh-CN" altLang="en-US"/>
                    </a:p>
                  </a:txBody>
                  <a:tcPr/>
                </a:tc>
                <a:tc>
                  <a:txBody>
                    <a:bodyPr/>
                    <a:lstStyle/>
                    <a:p>
                      <a:pPr algn="ctr">
                        <a:spcAft>
                          <a:spcPts val="0"/>
                        </a:spcAft>
                      </a:pPr>
                      <a:r>
                        <a:rPr lang="zh-CN" sz="1600" kern="0">
                          <a:effectLst/>
                        </a:rPr>
                        <a:t>教师</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3937055165"/>
                  </a:ext>
                </a:extLst>
              </a:tr>
              <a:tr h="185376">
                <a:tc rowSpan="2">
                  <a:txBody>
                    <a:bodyPr/>
                    <a:lstStyle/>
                    <a:p>
                      <a:pPr algn="ctr">
                        <a:spcAft>
                          <a:spcPts val="0"/>
                        </a:spcAft>
                      </a:pPr>
                      <a:r>
                        <a:rPr lang="zh-CN" sz="1600" kern="0">
                          <a:effectLst/>
                        </a:rPr>
                        <a:t>大学英语教学部</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部主任</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2757273128"/>
                  </a:ext>
                </a:extLst>
              </a:tr>
              <a:tr h="185376">
                <a:tc vMerge="1">
                  <a:txBody>
                    <a:bodyPr/>
                    <a:lstStyle/>
                    <a:p>
                      <a:endParaRPr lang="zh-CN" altLang="en-US"/>
                    </a:p>
                  </a:txBody>
                  <a:tcPr/>
                </a:tc>
                <a:tc>
                  <a:txBody>
                    <a:bodyPr/>
                    <a:lstStyle/>
                    <a:p>
                      <a:pPr algn="ctr">
                        <a:spcAft>
                          <a:spcPts val="0"/>
                        </a:spcAft>
                      </a:pPr>
                      <a:r>
                        <a:rPr lang="zh-CN" sz="1600" kern="0">
                          <a:effectLst/>
                        </a:rPr>
                        <a:t>教师</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2717212295"/>
                  </a:ext>
                </a:extLst>
              </a:tr>
              <a:tr h="185376">
                <a:tc rowSpan="2">
                  <a:txBody>
                    <a:bodyPr/>
                    <a:lstStyle/>
                    <a:p>
                      <a:pPr algn="ctr">
                        <a:spcAft>
                          <a:spcPts val="0"/>
                        </a:spcAft>
                      </a:pPr>
                      <a:r>
                        <a:rPr lang="zh-CN" sz="1600" kern="100">
                          <a:effectLst/>
                        </a:rPr>
                        <a:t>外教教研室</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部主任</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602440130"/>
                  </a:ext>
                </a:extLst>
              </a:tr>
              <a:tr h="185376">
                <a:tc vMerge="1">
                  <a:txBody>
                    <a:bodyPr/>
                    <a:lstStyle/>
                    <a:p>
                      <a:endParaRPr lang="zh-CN" altLang="en-US"/>
                    </a:p>
                  </a:txBody>
                  <a:tcPr/>
                </a:tc>
                <a:tc>
                  <a:txBody>
                    <a:bodyPr/>
                    <a:lstStyle/>
                    <a:p>
                      <a:pPr algn="ctr">
                        <a:spcAft>
                          <a:spcPts val="0"/>
                        </a:spcAft>
                      </a:pPr>
                      <a:r>
                        <a:rPr lang="zh-CN" sz="1600" kern="0">
                          <a:effectLst/>
                        </a:rPr>
                        <a:t>教师</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940482321"/>
                  </a:ext>
                </a:extLst>
              </a:tr>
              <a:tr h="185376">
                <a:tc rowSpan="2">
                  <a:txBody>
                    <a:bodyPr/>
                    <a:lstStyle/>
                    <a:p>
                      <a:pPr algn="ctr">
                        <a:spcAft>
                          <a:spcPts val="0"/>
                        </a:spcAft>
                      </a:pPr>
                      <a:r>
                        <a:rPr lang="zh-CN" sz="1600" kern="0">
                          <a:effectLst/>
                        </a:rPr>
                        <a:t>语言实验室</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主任</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rowSpan="2">
                  <a:txBody>
                    <a:bodyPr/>
                    <a:lstStyle/>
                    <a:p>
                      <a:pPr algn="ctr">
                        <a:spcAft>
                          <a:spcPts val="0"/>
                        </a:spcAft>
                      </a:pPr>
                      <a:r>
                        <a:rPr lang="zh-CN" sz="1600" kern="0">
                          <a:effectLst/>
                        </a:rPr>
                        <a:t>专业技术岗</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rowSpan="2">
                  <a:txBody>
                    <a:bodyPr/>
                    <a:lstStyle/>
                    <a:p>
                      <a:pPr algn="ctr">
                        <a:lnSpc>
                          <a:spcPts val="1400"/>
                        </a:lnSpc>
                        <a:spcAft>
                          <a:spcPts val="0"/>
                        </a:spcAft>
                      </a:pPr>
                      <a:r>
                        <a:rPr lang="en-US" sz="1600" kern="0">
                          <a:effectLst/>
                        </a:rPr>
                        <a:t>2</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rowSpan="2">
                  <a:txBody>
                    <a:bodyPr/>
                    <a:lstStyle/>
                    <a:p>
                      <a:pPr algn="ctr">
                        <a:spcAft>
                          <a:spcPts val="0"/>
                        </a:spcAft>
                      </a:pPr>
                      <a:r>
                        <a:rPr lang="zh-CN" sz="1600" kern="0">
                          <a:effectLst/>
                        </a:rPr>
                        <a:t>　</a:t>
                      </a:r>
                      <a:endParaRPr lang="zh-CN" sz="1600" kern="100">
                        <a:effectLst/>
                      </a:endParaRPr>
                    </a:p>
                    <a:p>
                      <a:pPr algn="ctr">
                        <a:spcAft>
                          <a:spcPts val="0"/>
                        </a:spcAft>
                      </a:pPr>
                      <a:r>
                        <a:rPr lang="zh-CN"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extLst>
                  <a:ext uri="{0D108BD9-81ED-4DB2-BD59-A6C34878D82A}">
                    <a16:rowId xmlns:a16="http://schemas.microsoft.com/office/drawing/2014/main" val="1188250492"/>
                  </a:ext>
                </a:extLst>
              </a:tr>
              <a:tr h="185376">
                <a:tc vMerge="1">
                  <a:txBody>
                    <a:bodyPr/>
                    <a:lstStyle/>
                    <a:p>
                      <a:endParaRPr lang="zh-CN" altLang="en-US"/>
                    </a:p>
                  </a:txBody>
                  <a:tcPr/>
                </a:tc>
                <a:tc>
                  <a:txBody>
                    <a:bodyPr/>
                    <a:lstStyle/>
                    <a:p>
                      <a:pPr algn="ctr">
                        <a:spcAft>
                          <a:spcPts val="0"/>
                        </a:spcAft>
                      </a:pPr>
                      <a:r>
                        <a:rPr lang="zh-CN" sz="1600" kern="0">
                          <a:effectLst/>
                        </a:rPr>
                        <a:t>实验指导</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325620293"/>
                  </a:ext>
                </a:extLst>
              </a:tr>
              <a:tr h="185376">
                <a:tc>
                  <a:txBody>
                    <a:bodyPr/>
                    <a:lstStyle/>
                    <a:p>
                      <a:pPr algn="ctr">
                        <a:spcAft>
                          <a:spcPts val="0"/>
                        </a:spcAft>
                      </a:pPr>
                      <a:r>
                        <a:rPr lang="en-US"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岗位数</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a:effectLst/>
                        </a:rPr>
                        <a:t>　</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en-US" sz="1600" kern="0">
                          <a:effectLst/>
                        </a:rPr>
                        <a:t>83</a:t>
                      </a:r>
                      <a:endParaRPr lang="zh-CN" sz="16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tc>
                  <a:txBody>
                    <a:bodyPr/>
                    <a:lstStyle/>
                    <a:p>
                      <a:pPr algn="ctr">
                        <a:spcAft>
                          <a:spcPts val="0"/>
                        </a:spcAft>
                      </a:pPr>
                      <a:r>
                        <a:rPr lang="zh-CN" sz="1600" kern="0" dirty="0">
                          <a:effectLst/>
                        </a:rPr>
                        <a:t>　</a:t>
                      </a:r>
                      <a:endParaRPr lang="zh-CN" sz="16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37144" marR="37144" marT="0" marB="0" anchor="ctr"/>
                </a:tc>
                <a:extLst>
                  <a:ext uri="{0D108BD9-81ED-4DB2-BD59-A6C34878D82A}">
                    <a16:rowId xmlns:a16="http://schemas.microsoft.com/office/drawing/2014/main" val="3425452990"/>
                  </a:ext>
                </a:extLst>
              </a:tr>
            </a:tbl>
          </a:graphicData>
        </a:graphic>
      </p:graphicFrame>
    </p:spTree>
    <p:extLst>
      <p:ext uri="{BB962C8B-B14F-4D97-AF65-F5344CB8AC3E}">
        <p14:creationId xmlns:p14="http://schemas.microsoft.com/office/powerpoint/2010/main" val="356292095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FB3454CC-2D0D-4D06-8F70-C17BDC9CDD80}"/>
              </a:ext>
            </a:extLst>
          </p:cNvPr>
          <p:cNvSpPr>
            <a:spLocks noGrp="1"/>
          </p:cNvSpPr>
          <p:nvPr>
            <p:ph type="title"/>
          </p:nvPr>
        </p:nvSpPr>
        <p:spPr>
          <a:xfrm>
            <a:off x="4411794" y="2262962"/>
            <a:ext cx="7505551" cy="2867508"/>
          </a:xfrm>
        </p:spPr>
        <p:txBody>
          <a:bodyPr/>
          <a:lstStyle/>
          <a:p>
            <a:r>
              <a:rPr lang="zh-CN" altLang="en-US" dirty="0"/>
              <a:t>第三部分 </a:t>
            </a:r>
            <a:br>
              <a:rPr lang="en-US" altLang="zh-CN" dirty="0"/>
            </a:br>
            <a:r>
              <a:rPr lang="zh-CN" altLang="en-US" dirty="0"/>
              <a:t>外国语学院岗位说明书</a:t>
            </a:r>
          </a:p>
        </p:txBody>
      </p:sp>
    </p:spTree>
    <p:extLst>
      <p:ext uri="{BB962C8B-B14F-4D97-AF65-F5344CB8AC3E}">
        <p14:creationId xmlns:p14="http://schemas.microsoft.com/office/powerpoint/2010/main" val="2600043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a:extLst>
              <a:ext uri="{FF2B5EF4-FFF2-40B4-BE49-F238E27FC236}">
                <a16:creationId xmlns:a16="http://schemas.microsoft.com/office/drawing/2014/main" id="{DD26E588-B4A5-48C4-A016-C8234BE9BAD3}"/>
              </a:ext>
            </a:extLst>
          </p:cNvPr>
          <p:cNvSpPr>
            <a:spLocks noGrp="1"/>
          </p:cNvSpPr>
          <p:nvPr>
            <p:ph type="title"/>
          </p:nvPr>
        </p:nvSpPr>
        <p:spPr/>
        <p:txBody>
          <a:bodyPr/>
          <a:lstStyle/>
          <a:p>
            <a:r>
              <a:rPr lang="zh-CN" altLang="en-US" dirty="0"/>
              <a:t>岗位职责：专业系主任</a:t>
            </a:r>
          </a:p>
        </p:txBody>
      </p:sp>
      <p:sp>
        <p:nvSpPr>
          <p:cNvPr id="9" name="文本占位符 8">
            <a:extLst>
              <a:ext uri="{FF2B5EF4-FFF2-40B4-BE49-F238E27FC236}">
                <a16:creationId xmlns:a16="http://schemas.microsoft.com/office/drawing/2014/main" id="{3667586B-F935-4195-8433-069191E19554}"/>
              </a:ext>
            </a:extLst>
          </p:cNvPr>
          <p:cNvSpPr>
            <a:spLocks noGrp="1"/>
          </p:cNvSpPr>
          <p:nvPr>
            <p:ph type="body" sz="quarter" idx="10"/>
          </p:nvPr>
        </p:nvSpPr>
        <p:spPr/>
        <p:txBody>
          <a:bodyPr/>
          <a:lstStyle/>
          <a:p>
            <a:endParaRPr lang="zh-CN" altLang="en-US"/>
          </a:p>
        </p:txBody>
      </p:sp>
      <p:graphicFrame>
        <p:nvGraphicFramePr>
          <p:cNvPr id="8" name="表格 7">
            <a:extLst>
              <a:ext uri="{FF2B5EF4-FFF2-40B4-BE49-F238E27FC236}">
                <a16:creationId xmlns:a16="http://schemas.microsoft.com/office/drawing/2014/main" id="{06A34087-1828-4589-AFDD-A1AFC5EADF40}"/>
              </a:ext>
            </a:extLst>
          </p:cNvPr>
          <p:cNvGraphicFramePr>
            <a:graphicFrameLocks noGrp="1"/>
          </p:cNvGraphicFramePr>
          <p:nvPr>
            <p:extLst>
              <p:ext uri="{D42A27DB-BD31-4B8C-83A1-F6EECF244321}">
                <p14:modId xmlns:p14="http://schemas.microsoft.com/office/powerpoint/2010/main" val="1165487316"/>
              </p:ext>
            </p:extLst>
          </p:nvPr>
        </p:nvGraphicFramePr>
        <p:xfrm>
          <a:off x="434108" y="1280681"/>
          <a:ext cx="11249891" cy="5466285"/>
        </p:xfrm>
        <a:graphic>
          <a:graphicData uri="http://schemas.openxmlformats.org/drawingml/2006/table">
            <a:tbl>
              <a:tblPr firstRow="1" bandRow="1">
                <a:tableStyleId>{85BE263C-DBD7-4A20-BB59-AAB30ACAA65A}</a:tableStyleId>
              </a:tblPr>
              <a:tblGrid>
                <a:gridCol w="1700563">
                  <a:extLst>
                    <a:ext uri="{9D8B030D-6E8A-4147-A177-3AD203B41FA5}">
                      <a16:colId xmlns:a16="http://schemas.microsoft.com/office/drawing/2014/main" val="3225488593"/>
                    </a:ext>
                  </a:extLst>
                </a:gridCol>
                <a:gridCol w="2049401">
                  <a:extLst>
                    <a:ext uri="{9D8B030D-6E8A-4147-A177-3AD203B41FA5}">
                      <a16:colId xmlns:a16="http://schemas.microsoft.com/office/drawing/2014/main" val="236535658"/>
                    </a:ext>
                  </a:extLst>
                </a:gridCol>
                <a:gridCol w="1620625">
                  <a:extLst>
                    <a:ext uri="{9D8B030D-6E8A-4147-A177-3AD203B41FA5}">
                      <a16:colId xmlns:a16="http://schemas.microsoft.com/office/drawing/2014/main" val="2331092333"/>
                    </a:ext>
                  </a:extLst>
                </a:gridCol>
                <a:gridCol w="2129339">
                  <a:extLst>
                    <a:ext uri="{9D8B030D-6E8A-4147-A177-3AD203B41FA5}">
                      <a16:colId xmlns:a16="http://schemas.microsoft.com/office/drawing/2014/main" val="3212194791"/>
                    </a:ext>
                  </a:extLst>
                </a:gridCol>
                <a:gridCol w="1686032">
                  <a:extLst>
                    <a:ext uri="{9D8B030D-6E8A-4147-A177-3AD203B41FA5}">
                      <a16:colId xmlns:a16="http://schemas.microsoft.com/office/drawing/2014/main" val="469584655"/>
                    </a:ext>
                  </a:extLst>
                </a:gridCol>
                <a:gridCol w="2063931">
                  <a:extLst>
                    <a:ext uri="{9D8B030D-6E8A-4147-A177-3AD203B41FA5}">
                      <a16:colId xmlns:a16="http://schemas.microsoft.com/office/drawing/2014/main" val="2954936984"/>
                    </a:ext>
                  </a:extLst>
                </a:gridCol>
              </a:tblGrid>
              <a:tr h="284685">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岗位名称</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专业系主任</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岗位类别</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zh-CN" sz="1400" kern="100">
                          <a:effectLst/>
                          <a:latin typeface="Times New Roman" panose="02020603050405020304" pitchFamily="18" charset="0"/>
                          <a:ea typeface="仿宋_GB2312" panose="02010609030101010101" pitchFamily="49" charset="-122"/>
                          <a:cs typeface="新宋体-18030"/>
                        </a:rPr>
                        <a:t>教师岗</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just">
                        <a:spcAft>
                          <a:spcPts val="0"/>
                        </a:spcAft>
                      </a:pPr>
                      <a:r>
                        <a:rPr lang="zh-CN" sz="1400" kern="100">
                          <a:effectLst/>
                          <a:latin typeface="Times New Roman" panose="02020603050405020304" pitchFamily="18" charset="0"/>
                          <a:ea typeface="仿宋_GB2312" panose="02010609030101010101" pitchFamily="49" charset="-122"/>
                          <a:cs typeface="新宋体-18030"/>
                        </a:rPr>
                        <a:t>岗位等级</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spcAft>
                          <a:spcPts val="0"/>
                        </a:spcAft>
                      </a:pPr>
                      <a:r>
                        <a:rPr lang="en-US" sz="1400" kern="100">
                          <a:effectLst/>
                          <a:latin typeface="仿宋_GB2312" panose="02010609030101010101" pitchFamily="49" charset="-122"/>
                          <a:ea typeface="宋体" panose="02010600030101010101" pitchFamily="2" charset="-122"/>
                          <a:cs typeface="新宋体-18030"/>
                        </a:rPr>
                        <a:t> </a:t>
                      </a:r>
                      <a:endParaRPr lang="zh-CN" sz="1050" kern="100">
                        <a:effectLst/>
                        <a:latin typeface="Times New Roman" panose="02020603050405020304" pitchFamily="18" charset="0"/>
                        <a:ea typeface="宋体" panose="02010600030101010101" pitchFamily="2" charset="-122"/>
                      </a:endParaRPr>
                    </a:p>
                  </a:txBody>
                  <a:tcPr marL="68580" marR="68580" marT="0" marB="0" anchor="ctr"/>
                </a:tc>
                <a:extLst>
                  <a:ext uri="{0D108BD9-81ED-4DB2-BD59-A6C34878D82A}">
                    <a16:rowId xmlns:a16="http://schemas.microsoft.com/office/drawing/2014/main" val="3084205721"/>
                  </a:ext>
                </a:extLst>
              </a:tr>
              <a:tr h="4912553">
                <a:tc gridSpan="6">
                  <a:txBody>
                    <a:bodyPr/>
                    <a:lstStyle/>
                    <a:p>
                      <a:pPr algn="ctr">
                        <a:spcAft>
                          <a:spcPts val="0"/>
                        </a:spcAft>
                      </a:pPr>
                      <a:r>
                        <a:rPr lang="zh-CN" sz="1700" b="0" kern="100" dirty="0">
                          <a:solidFill>
                            <a:schemeClr val="tx1"/>
                          </a:solidFill>
                          <a:effectLst/>
                          <a:latin typeface="Times New Roman" panose="02020603050405020304" pitchFamily="18" charset="0"/>
                          <a:ea typeface="楷体" panose="02010609060101010101" pitchFamily="49" charset="-122"/>
                          <a:cs typeface="楷体" panose="02010609060101010101" pitchFamily="49" charset="-122"/>
                        </a:rPr>
                        <a:t>岗 位 职 责</a:t>
                      </a:r>
                      <a:endParaRPr lang="zh-CN" sz="1700" b="0" kern="100" dirty="0">
                        <a:solidFill>
                          <a:schemeClr val="tx1"/>
                        </a:solidFill>
                        <a:effectLst/>
                        <a:latin typeface="Times New Roman" panose="02020603050405020304" pitchFamily="18" charset="0"/>
                        <a:ea typeface="宋体" panose="02010600030101010101" pitchFamily="2" charset="-122"/>
                      </a:endParaRPr>
                    </a:p>
                    <a:p>
                      <a:pPr algn="just">
                        <a:spcAft>
                          <a:spcPts val="0"/>
                        </a:spcAft>
                      </a:pPr>
                      <a:r>
                        <a:rPr lang="en-US" sz="1700" b="0" kern="100" dirty="0">
                          <a:solidFill>
                            <a:schemeClr val="tx1"/>
                          </a:solidFill>
                          <a:effectLst/>
                          <a:latin typeface="Times New Roman" panose="02020603050405020304" pitchFamily="18" charset="0"/>
                          <a:ea typeface="宋体" panose="02010600030101010101" pitchFamily="2" charset="-122"/>
                        </a:rPr>
                        <a:t>1. </a:t>
                      </a:r>
                      <a:r>
                        <a:rPr lang="zh-CN" sz="1700" b="0" kern="100" dirty="0">
                          <a:solidFill>
                            <a:schemeClr val="tx1"/>
                          </a:solidFill>
                          <a:effectLst/>
                          <a:latin typeface="Times New Roman" panose="02020603050405020304" pitchFamily="18" charset="0"/>
                          <a:ea typeface="宋体" panose="02010600030101010101" pitchFamily="2" charset="-122"/>
                        </a:rPr>
                        <a:t>制定专业系年度、学期工作计划，并认真组织实施。年度、学期末检查工作计划落实情况，写出工作总结。</a:t>
                      </a:r>
                    </a:p>
                    <a:p>
                      <a:pPr algn="just">
                        <a:spcAft>
                          <a:spcPts val="0"/>
                        </a:spcAft>
                      </a:pPr>
                      <a:r>
                        <a:rPr lang="en-US" sz="1700" b="0" kern="100" dirty="0">
                          <a:solidFill>
                            <a:schemeClr val="tx1"/>
                          </a:solidFill>
                          <a:effectLst/>
                          <a:latin typeface="Times New Roman" panose="02020603050405020304" pitchFamily="18" charset="0"/>
                          <a:ea typeface="宋体" panose="02010600030101010101" pitchFamily="2" charset="-122"/>
                        </a:rPr>
                        <a:t>2. </a:t>
                      </a:r>
                      <a:r>
                        <a:rPr lang="zh-CN" sz="1700" b="0" kern="100" dirty="0">
                          <a:solidFill>
                            <a:schemeClr val="tx1"/>
                          </a:solidFill>
                          <a:effectLst/>
                          <a:latin typeface="Times New Roman" panose="02020603050405020304" pitchFamily="18" charset="0"/>
                          <a:ea typeface="宋体" panose="02010600030101010101" pitchFamily="2" charset="-122"/>
                        </a:rPr>
                        <a:t>组织专业系成员认真执行教学计划，制（修）订教学大纲，选编教材和教学参考书，编制、审核教学进度表。</a:t>
                      </a:r>
                    </a:p>
                    <a:p>
                      <a:pPr algn="just">
                        <a:spcAft>
                          <a:spcPts val="0"/>
                        </a:spcAft>
                      </a:pPr>
                      <a:r>
                        <a:rPr lang="en-US" sz="1700" b="0" kern="100" dirty="0">
                          <a:solidFill>
                            <a:schemeClr val="tx1"/>
                          </a:solidFill>
                          <a:effectLst/>
                          <a:latin typeface="Times New Roman" panose="02020603050405020304" pitchFamily="18" charset="0"/>
                          <a:ea typeface="宋体" panose="02010600030101010101" pitchFamily="2" charset="-122"/>
                        </a:rPr>
                        <a:t>3. </a:t>
                      </a:r>
                      <a:r>
                        <a:rPr lang="zh-CN" sz="1700" b="0" kern="100" dirty="0">
                          <a:solidFill>
                            <a:schemeClr val="tx1"/>
                          </a:solidFill>
                          <a:effectLst/>
                          <a:latin typeface="Times New Roman" panose="02020603050405020304" pitchFamily="18" charset="0"/>
                          <a:ea typeface="宋体" panose="02010600030101010101" pitchFamily="2" charset="-122"/>
                        </a:rPr>
                        <a:t>安排专业系的教学、教研工作任务，检查教学计划的执行情况和教学、教研任务的完成情况。</a:t>
                      </a:r>
                    </a:p>
                    <a:p>
                      <a:pPr algn="just">
                        <a:spcAft>
                          <a:spcPts val="0"/>
                        </a:spcAft>
                      </a:pPr>
                      <a:r>
                        <a:rPr lang="en-US" sz="1700" b="0" kern="100" dirty="0">
                          <a:solidFill>
                            <a:schemeClr val="tx1"/>
                          </a:solidFill>
                          <a:effectLst/>
                          <a:latin typeface="Times New Roman" panose="02020603050405020304" pitchFamily="18" charset="0"/>
                          <a:ea typeface="宋体" panose="02010600030101010101" pitchFamily="2" charset="-122"/>
                        </a:rPr>
                        <a:t>4. </a:t>
                      </a:r>
                      <a:r>
                        <a:rPr lang="zh-CN" sz="1700" b="0" kern="100" dirty="0">
                          <a:solidFill>
                            <a:schemeClr val="tx1"/>
                          </a:solidFill>
                          <a:effectLst/>
                          <a:latin typeface="Times New Roman" panose="02020603050405020304" pitchFamily="18" charset="0"/>
                          <a:ea typeface="宋体" panose="02010600030101010101" pitchFamily="2" charset="-122"/>
                        </a:rPr>
                        <a:t>制定并实施专业系的师资队伍建设、专业建设、课程建设、教材建设及实验室建设规划。</a:t>
                      </a:r>
                    </a:p>
                    <a:p>
                      <a:pPr algn="just">
                        <a:spcAft>
                          <a:spcPts val="0"/>
                        </a:spcAft>
                      </a:pPr>
                      <a:r>
                        <a:rPr lang="en-US" sz="1700" b="0" kern="100" dirty="0">
                          <a:solidFill>
                            <a:schemeClr val="tx1"/>
                          </a:solidFill>
                          <a:effectLst/>
                          <a:latin typeface="Times New Roman" panose="02020603050405020304" pitchFamily="18" charset="0"/>
                          <a:ea typeface="宋体" panose="02010600030101010101" pitchFamily="2" charset="-122"/>
                        </a:rPr>
                        <a:t>5. </a:t>
                      </a:r>
                      <a:r>
                        <a:rPr lang="zh-CN" sz="1700" b="0" kern="100" dirty="0">
                          <a:solidFill>
                            <a:schemeClr val="tx1"/>
                          </a:solidFill>
                          <a:effectLst/>
                          <a:latin typeface="Times New Roman" panose="02020603050405020304" pitchFamily="18" charset="0"/>
                          <a:ea typeface="宋体" panose="02010600030101010101" pitchFamily="2" charset="-122"/>
                        </a:rPr>
                        <a:t>负责专业系教师所教课程的考试、题库（试卷库）建设工作，负责审核试卷。期中、期末考试过程中，按照学院的安排，组织专业系老师命题、阅卷、评分和分析试卷。</a:t>
                      </a:r>
                    </a:p>
                    <a:p>
                      <a:pPr algn="just">
                        <a:spcAft>
                          <a:spcPts val="0"/>
                        </a:spcAft>
                      </a:pPr>
                      <a:r>
                        <a:rPr lang="en-US" sz="1700" b="0" kern="100" dirty="0">
                          <a:solidFill>
                            <a:schemeClr val="tx1"/>
                          </a:solidFill>
                          <a:effectLst/>
                          <a:latin typeface="Times New Roman" panose="02020603050405020304" pitchFamily="18" charset="0"/>
                          <a:ea typeface="宋体" panose="02010600030101010101" pitchFamily="2" charset="-122"/>
                        </a:rPr>
                        <a:t>6. </a:t>
                      </a:r>
                      <a:r>
                        <a:rPr lang="zh-CN" sz="1700" b="0" kern="100" dirty="0">
                          <a:solidFill>
                            <a:schemeClr val="tx1"/>
                          </a:solidFill>
                          <a:effectLst/>
                          <a:latin typeface="Times New Roman" panose="02020603050405020304" pitchFamily="18" charset="0"/>
                          <a:ea typeface="宋体" panose="02010600030101010101" pitchFamily="2" charset="-122"/>
                        </a:rPr>
                        <a:t>按计划组织教研活动（如集体备课、听课、观摩教学、专题报告、研讨教学方法、改革考试方法、交流教学经验等）。</a:t>
                      </a:r>
                    </a:p>
                    <a:p>
                      <a:pPr algn="just">
                        <a:spcAft>
                          <a:spcPts val="0"/>
                        </a:spcAft>
                      </a:pPr>
                      <a:r>
                        <a:rPr lang="en-US" sz="1700" b="0" kern="100" dirty="0">
                          <a:solidFill>
                            <a:schemeClr val="tx1"/>
                          </a:solidFill>
                          <a:effectLst/>
                          <a:latin typeface="Times New Roman" panose="02020603050405020304" pitchFamily="18" charset="0"/>
                          <a:ea typeface="宋体" panose="02010600030101010101" pitchFamily="2" charset="-122"/>
                        </a:rPr>
                        <a:t>7. </a:t>
                      </a:r>
                      <a:r>
                        <a:rPr lang="zh-CN" sz="1700" b="0" kern="100" dirty="0">
                          <a:solidFill>
                            <a:schemeClr val="tx1"/>
                          </a:solidFill>
                          <a:effectLst/>
                          <a:latin typeface="Times New Roman" panose="02020603050405020304" pitchFamily="18" charset="0"/>
                          <a:ea typeface="宋体" panose="02010600030101010101" pitchFamily="2" charset="-122"/>
                        </a:rPr>
                        <a:t>根据专业系特点，定期组织举办学生专业知识技能竞赛。</a:t>
                      </a:r>
                    </a:p>
                    <a:p>
                      <a:pPr algn="just">
                        <a:spcAft>
                          <a:spcPts val="0"/>
                        </a:spcAft>
                      </a:pPr>
                      <a:r>
                        <a:rPr lang="en-US" sz="1700" b="0" kern="100" dirty="0">
                          <a:solidFill>
                            <a:schemeClr val="tx1"/>
                          </a:solidFill>
                          <a:effectLst/>
                          <a:latin typeface="Times New Roman" panose="02020603050405020304" pitchFamily="18" charset="0"/>
                          <a:ea typeface="宋体" panose="02010600030101010101" pitchFamily="2" charset="-122"/>
                        </a:rPr>
                        <a:t>8. </a:t>
                      </a:r>
                      <a:r>
                        <a:rPr lang="zh-CN" sz="1700" b="0" kern="100" dirty="0">
                          <a:solidFill>
                            <a:schemeClr val="tx1"/>
                          </a:solidFill>
                          <a:effectLst/>
                          <a:latin typeface="Times New Roman" panose="02020603050405020304" pitchFamily="18" charset="0"/>
                          <a:ea typeface="宋体" panose="02010600030101010101" pitchFamily="2" charset="-122"/>
                        </a:rPr>
                        <a:t>制定并组织实施专业系科研计划，组织教师积极开展科学研究和学术活动，组织申报科研课题。</a:t>
                      </a:r>
                    </a:p>
                    <a:p>
                      <a:pPr algn="just">
                        <a:spcAft>
                          <a:spcPts val="0"/>
                        </a:spcAft>
                      </a:pPr>
                      <a:r>
                        <a:rPr lang="en-US" sz="1700" b="0" kern="100" dirty="0">
                          <a:solidFill>
                            <a:schemeClr val="tx1"/>
                          </a:solidFill>
                          <a:effectLst/>
                          <a:latin typeface="Times New Roman" panose="02020603050405020304" pitchFamily="18" charset="0"/>
                          <a:ea typeface="宋体" panose="02010600030101010101" pitchFamily="2" charset="-122"/>
                        </a:rPr>
                        <a:t>9. </a:t>
                      </a:r>
                      <a:r>
                        <a:rPr lang="zh-CN" sz="1700" b="0" kern="100" dirty="0">
                          <a:solidFill>
                            <a:schemeClr val="tx1"/>
                          </a:solidFill>
                          <a:effectLst/>
                          <a:latin typeface="Times New Roman" panose="02020603050405020304" pitchFamily="18" charset="0"/>
                          <a:ea typeface="宋体" panose="02010600030101010101" pitchFamily="2" charset="-122"/>
                        </a:rPr>
                        <a:t>负责专业系人员的考核，核定教学、科研工作量。</a:t>
                      </a:r>
                    </a:p>
                    <a:p>
                      <a:pPr algn="just">
                        <a:spcAft>
                          <a:spcPts val="0"/>
                        </a:spcAft>
                      </a:pPr>
                      <a:r>
                        <a:rPr lang="en-US" sz="1700" b="0" kern="100" dirty="0">
                          <a:solidFill>
                            <a:schemeClr val="tx1"/>
                          </a:solidFill>
                          <a:effectLst/>
                          <a:latin typeface="Times New Roman" panose="02020603050405020304" pitchFamily="18" charset="0"/>
                          <a:ea typeface="宋体" panose="02010600030101010101" pitchFamily="2" charset="-122"/>
                        </a:rPr>
                        <a:t>10. </a:t>
                      </a:r>
                      <a:r>
                        <a:rPr lang="zh-CN" sz="1700" b="0" kern="100" dirty="0">
                          <a:solidFill>
                            <a:schemeClr val="tx1"/>
                          </a:solidFill>
                          <a:effectLst/>
                          <a:latin typeface="Times New Roman" panose="02020603050405020304" pitchFamily="18" charset="0"/>
                          <a:ea typeface="宋体" panose="02010600030101010101" pitchFamily="2" charset="-122"/>
                        </a:rPr>
                        <a:t>收集专业系人员对学院教学、科研和管理工作的意见和建议，作好反馈工作。</a:t>
                      </a:r>
                    </a:p>
                    <a:p>
                      <a:pPr algn="just">
                        <a:spcAft>
                          <a:spcPts val="0"/>
                        </a:spcAft>
                      </a:pPr>
                      <a:r>
                        <a:rPr lang="en-US" sz="1700" b="0" kern="100" dirty="0">
                          <a:solidFill>
                            <a:schemeClr val="tx1"/>
                          </a:solidFill>
                          <a:effectLst/>
                          <a:latin typeface="Times New Roman" panose="02020603050405020304" pitchFamily="18" charset="0"/>
                          <a:ea typeface="宋体" panose="02010600030101010101" pitchFamily="2" charset="-122"/>
                        </a:rPr>
                        <a:t>11. </a:t>
                      </a:r>
                      <a:r>
                        <a:rPr lang="zh-CN" sz="1700" b="0" kern="100" dirty="0">
                          <a:solidFill>
                            <a:schemeClr val="tx1"/>
                          </a:solidFill>
                          <a:effectLst/>
                          <a:latin typeface="Times New Roman" panose="02020603050405020304" pitchFamily="18" charset="0"/>
                          <a:ea typeface="宋体" panose="02010600030101010101" pitchFamily="2" charset="-122"/>
                        </a:rPr>
                        <a:t>自觉接受学院主管院长的业务指导，不断改进专业系工作。</a:t>
                      </a:r>
                    </a:p>
                    <a:p>
                      <a:pPr algn="just">
                        <a:spcAft>
                          <a:spcPts val="0"/>
                        </a:spcAft>
                      </a:pPr>
                      <a:r>
                        <a:rPr lang="en-US" sz="1700" b="1" kern="100" dirty="0">
                          <a:solidFill>
                            <a:srgbClr val="C00000"/>
                          </a:solidFill>
                          <a:effectLst/>
                          <a:latin typeface="Times New Roman" panose="02020603050405020304" pitchFamily="18" charset="0"/>
                          <a:ea typeface="宋体" panose="02010600030101010101" pitchFamily="2" charset="-122"/>
                        </a:rPr>
                        <a:t>12. </a:t>
                      </a:r>
                      <a:r>
                        <a:rPr lang="zh-CN" sz="1700" b="1" kern="100" dirty="0">
                          <a:solidFill>
                            <a:srgbClr val="C00000"/>
                          </a:solidFill>
                          <a:effectLst/>
                          <a:latin typeface="Times New Roman" panose="02020603050405020304" pitchFamily="18" charset="0"/>
                          <a:ea typeface="宋体" panose="02010600030101010101" pitchFamily="2" charset="-122"/>
                        </a:rPr>
                        <a:t>积极开展社会服务，主导专业系的培训与创收工作。在学院牵头部门的领导下做好专业系的助学二学历、日语非学历培训（零基础、提高班、强化班、日本语能力考试</a:t>
                      </a:r>
                      <a:r>
                        <a:rPr lang="en-US" sz="1700" b="1" kern="100" dirty="0">
                          <a:solidFill>
                            <a:srgbClr val="C00000"/>
                          </a:solidFill>
                          <a:effectLst/>
                          <a:latin typeface="Times New Roman" panose="02020603050405020304" pitchFamily="18" charset="0"/>
                          <a:ea typeface="宋体" panose="02010600030101010101" pitchFamily="2" charset="-122"/>
                        </a:rPr>
                        <a:t>N4-N1</a:t>
                      </a:r>
                      <a:r>
                        <a:rPr lang="zh-CN" sz="1700" b="1" kern="100" dirty="0">
                          <a:solidFill>
                            <a:srgbClr val="C00000"/>
                          </a:solidFill>
                          <a:effectLst/>
                          <a:latin typeface="Times New Roman" panose="02020603050405020304" pitchFamily="18" charset="0"/>
                          <a:ea typeface="宋体" panose="02010600030101010101" pitchFamily="2" charset="-122"/>
                        </a:rPr>
                        <a:t>）、雅思、托福、大学英语四六级、专业英语四八级、考研英语辅导招生宣传以及口译考点报名宣传工作，并积极开拓校外培训市场及校企合作（学历）班。做好成人教育、助学二学历、非学历培训的日常教学运行、教学质量监控、培养方案制（修）定和课程建设工作。</a:t>
                      </a:r>
                    </a:p>
                    <a:p>
                      <a:pPr algn="just">
                        <a:spcAft>
                          <a:spcPts val="0"/>
                        </a:spcAft>
                      </a:pPr>
                      <a:r>
                        <a:rPr lang="en-US" sz="1700" b="0" kern="100" dirty="0">
                          <a:solidFill>
                            <a:schemeClr val="tx1"/>
                          </a:solidFill>
                          <a:effectLst/>
                          <a:latin typeface="Times New Roman" panose="02020603050405020304" pitchFamily="18" charset="0"/>
                          <a:ea typeface="宋体" panose="02010600030101010101" pitchFamily="2" charset="-122"/>
                        </a:rPr>
                        <a:t>13. </a:t>
                      </a:r>
                      <a:r>
                        <a:rPr lang="zh-CN" sz="1700" b="0" kern="100" dirty="0">
                          <a:solidFill>
                            <a:schemeClr val="tx1"/>
                          </a:solidFill>
                          <a:effectLst/>
                          <a:latin typeface="Times New Roman" panose="02020603050405020304" pitchFamily="18" charset="0"/>
                          <a:ea typeface="宋体" panose="02010600030101010101" pitchFamily="2" charset="-122"/>
                        </a:rPr>
                        <a:t>完成学院规定的教学和科研工作量。</a:t>
                      </a:r>
                    </a:p>
                    <a:p>
                      <a:pPr algn="just">
                        <a:spcAft>
                          <a:spcPts val="0"/>
                        </a:spcAft>
                      </a:pPr>
                      <a:r>
                        <a:rPr lang="en-US" sz="1700" b="0" kern="100" dirty="0">
                          <a:solidFill>
                            <a:schemeClr val="tx1"/>
                          </a:solidFill>
                          <a:effectLst/>
                          <a:latin typeface="Times New Roman" panose="02020603050405020304" pitchFamily="18" charset="0"/>
                          <a:ea typeface="宋体" panose="02010600030101010101" pitchFamily="2" charset="-122"/>
                        </a:rPr>
                        <a:t>14. </a:t>
                      </a:r>
                      <a:r>
                        <a:rPr lang="zh-CN" sz="1700" b="0" kern="100" dirty="0">
                          <a:solidFill>
                            <a:schemeClr val="tx1"/>
                          </a:solidFill>
                          <a:effectLst/>
                          <a:latin typeface="Times New Roman" panose="02020603050405020304" pitchFamily="18" charset="0"/>
                          <a:ea typeface="宋体" panose="02010600030101010101" pitchFamily="2" charset="-122"/>
                        </a:rPr>
                        <a:t>完成学院交办的其它工作。</a:t>
                      </a: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292205540"/>
                  </a:ext>
                </a:extLst>
              </a:tr>
            </a:tbl>
          </a:graphicData>
        </a:graphic>
      </p:graphicFrame>
    </p:spTree>
    <p:extLst>
      <p:ext uri="{BB962C8B-B14F-4D97-AF65-F5344CB8AC3E}">
        <p14:creationId xmlns:p14="http://schemas.microsoft.com/office/powerpoint/2010/main" val="37829913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theme1.xml><?xml version="1.0" encoding="utf-8"?>
<a:theme xmlns:a="http://schemas.openxmlformats.org/drawingml/2006/main" name="Office 主题">
  <a:themeElements>
    <a:clrScheme name="Office 主题">
      <a:dk1>
        <a:sysClr val="windowText" lastClr="000000"/>
      </a:dk1>
      <a:lt1>
        <a:sysClr val="window" lastClr="CCEDC7"/>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CCEDC7"/>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CCEDC7"/>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9707</TotalTime>
  <Words>7421</Words>
  <Application>Microsoft Office PowerPoint</Application>
  <PresentationFormat>宽屏</PresentationFormat>
  <Paragraphs>591</Paragraphs>
  <Slides>36</Slides>
  <Notes>5</Notes>
  <HiddenSlides>4</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36</vt:i4>
      </vt:variant>
    </vt:vector>
  </HeadingPairs>
  <TitlesOfParts>
    <vt:vector size="45" baseType="lpstr">
      <vt:lpstr>仿宋_GB2312</vt:lpstr>
      <vt:lpstr>黑体</vt:lpstr>
      <vt:lpstr>宋体</vt:lpstr>
      <vt:lpstr>微软雅黑</vt:lpstr>
      <vt:lpstr>Arial</vt:lpstr>
      <vt:lpstr>Calibri</vt:lpstr>
      <vt:lpstr>Calibri Light</vt:lpstr>
      <vt:lpstr>Times New Roman</vt:lpstr>
      <vt:lpstr>Office 主题</vt:lpstr>
      <vt:lpstr>PowerPoint 演示文稿</vt:lpstr>
      <vt:lpstr>PowerPoint 演示文稿</vt:lpstr>
      <vt:lpstr>第一部分  外国语学院2019-2021聘期 教职工岗位考核办法</vt:lpstr>
      <vt:lpstr>I（学校制定，校级教代会通过，已正式发文）</vt:lpstr>
      <vt:lpstr>II（外国语学院制定）</vt:lpstr>
      <vt:lpstr>第二部分  外国语学院岗位设置</vt:lpstr>
      <vt:lpstr>外国语学院岗位设置</vt:lpstr>
      <vt:lpstr>第三部分  外国语学院岗位说明书</vt:lpstr>
      <vt:lpstr>岗位职责：专业系主任</vt:lpstr>
      <vt:lpstr>岗位职责：大学英语教学部主任</vt:lpstr>
      <vt:lpstr>岗位职责：教授</vt:lpstr>
      <vt:lpstr>岗位职责：副教授</vt:lpstr>
      <vt:lpstr>岗位职责：讲师</vt:lpstr>
      <vt:lpstr>岗位职责：助教</vt:lpstr>
      <vt:lpstr>岗位职责：办公室主任</vt:lpstr>
      <vt:lpstr>岗位职责：教学秘书</vt:lpstr>
      <vt:lpstr>岗位职责：行政秘书</vt:lpstr>
      <vt:lpstr>岗位职责：学生工作办公室主任</vt:lpstr>
      <vt:lpstr>岗位职责：团委书记</vt:lpstr>
      <vt:lpstr>岗位职责：辅导员</vt:lpstr>
      <vt:lpstr>岗位职责：外教教研室主任</vt:lpstr>
      <vt:lpstr>岗位职责：实验室主任</vt:lpstr>
      <vt:lpstr>岗位职责：实验指导</vt:lpstr>
      <vt:lpstr>岗位职责：院长</vt:lpstr>
      <vt:lpstr>岗位职责：副院长</vt:lpstr>
      <vt:lpstr>岗位职责：党委书记</vt:lpstr>
      <vt:lpstr>岗位职责：党委副书记</vt:lpstr>
      <vt:lpstr>第四部分  外国语学院关于开展2019-2021聘期岗位聘用工作的通知</vt:lpstr>
      <vt:lpstr>一、岗位聘用日程安排</vt:lpstr>
      <vt:lpstr>一、岗位聘用日程安排</vt:lpstr>
      <vt:lpstr>一、岗位聘用日程安排</vt:lpstr>
      <vt:lpstr>二、有关说明</vt:lpstr>
      <vt:lpstr>二、有关说明</vt:lpstr>
      <vt:lpstr>第五部分  外国语学院2019-2021聘期岗位聘用承诺书 </vt:lpstr>
      <vt:lpstr>外国语学院2019-2021聘期岗位聘用承诺书</vt:lpstr>
      <vt:lpstr>PowerPoint 演示文稿</vt:lpstr>
    </vt:vector>
  </TitlesOfParts>
  <Company>123</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李静</dc:creator>
  <cp:lastModifiedBy>顾晓波</cp:lastModifiedBy>
  <cp:revision>702</cp:revision>
  <cp:lastPrinted>2018-03-16T02:12:59Z</cp:lastPrinted>
  <dcterms:created xsi:type="dcterms:W3CDTF">2014-01-23T14:44:44Z</dcterms:created>
  <dcterms:modified xsi:type="dcterms:W3CDTF">2019-05-29T03:14:55Z</dcterms:modified>
</cp:coreProperties>
</file>